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647" r:id="rId3"/>
    <p:sldId id="667" r:id="rId4"/>
    <p:sldId id="668" r:id="rId5"/>
    <p:sldId id="669" r:id="rId6"/>
    <p:sldId id="670" r:id="rId7"/>
    <p:sldId id="671" r:id="rId8"/>
    <p:sldId id="672" r:id="rId9"/>
    <p:sldId id="673" r:id="rId10"/>
    <p:sldId id="674" r:id="rId11"/>
    <p:sldId id="675" r:id="rId12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F451EBBA-2CDD-4228-BC64-FAFBFFA26991}">
          <p14:sldIdLst>
            <p14:sldId id="256"/>
            <p14:sldId id="647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75"/>
          </p14:sldIdLst>
        </p14:section>
        <p14:section name="final" id="{AE18840F-83D5-4D32-A946-303DA26DA23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33CC"/>
    <a:srgbClr val="CC0066"/>
    <a:srgbClr val="008080"/>
    <a:srgbClr val="DF4167"/>
    <a:srgbClr val="FF0066"/>
    <a:srgbClr val="29C7FF"/>
    <a:srgbClr val="CCFFFF"/>
    <a:srgbClr val="2DC8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A7844-A84A-45EA-B06C-D340D7B2DF92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5BE29-2FC6-4997-B2C1-0BEDA2B8F244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2583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238124-7D29-4E1E-B6E1-EE462E26E3DB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2DA3F8-251A-4527-AD6A-326ADB6F420C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572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69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316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193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681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384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698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49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097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07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163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681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983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1EBE-BE96-455F-BDE8-0563E7640A8A}" type="datetimeFigureOut">
              <a:rPr lang="es-CO" smtClean="0"/>
              <a:pPr/>
              <a:t>15/02/2023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DC354-98CE-4948-8B52-CBC65C2F9AD8}" type="slidenum">
              <a:rPr lang="es-CO" smtClean="0"/>
              <a:pPr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19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2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21163" y="1345474"/>
            <a:ext cx="9479722" cy="311440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s-ES" sz="6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CAJA DE COMPENSACIÓN FAMILIAR DE NARIÑO</a:t>
            </a:r>
          </a:p>
          <a:p>
            <a:pPr marL="0" indent="0" algn="ctr">
              <a:buNone/>
            </a:pPr>
            <a:endParaRPr lang="es-ES" sz="63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es-ES" sz="6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DIRECCIONAMIENTO ESTRATÉGICO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s-ES" sz="6300" b="1" dirty="0">
                <a:solidFill>
                  <a:srgbClr val="0070C0"/>
                </a:solidFill>
                <a:latin typeface="Arial" panose="020B0604020202020204" pitchFamily="34" charset="0"/>
                <a:ea typeface="Gungsuh" panose="02030600000101010101" pitchFamily="18" charset="-127"/>
                <a:cs typeface="Arial" panose="020B0604020202020204" pitchFamily="34" charset="0"/>
              </a:rPr>
              <a:t>2023 - 2026</a:t>
            </a:r>
          </a:p>
          <a:p>
            <a:pPr marL="0" indent="0" algn="ctr">
              <a:buNone/>
            </a:pPr>
            <a:endParaRPr lang="es-ES" sz="4300" b="1" dirty="0">
              <a:solidFill>
                <a:srgbClr val="0070C0"/>
              </a:solidFill>
              <a:latin typeface="Arial" panose="020B0604020202020204" pitchFamily="34" charset="0"/>
              <a:ea typeface="Gungsuh" panose="02030600000101010101" pitchFamily="18" charset="-127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4300" b="1" dirty="0">
              <a:solidFill>
                <a:srgbClr val="0070C0"/>
              </a:solidFill>
              <a:latin typeface="Arial" panose="020B0604020202020204" pitchFamily="34" charset="0"/>
              <a:ea typeface="Gungsuh" panose="02030600000101010101" pitchFamily="18" charset="-127"/>
              <a:cs typeface="Arial" panose="020B0604020202020204" pitchFamily="34" charset="0"/>
            </a:endParaRPr>
          </a:p>
          <a:p>
            <a:endParaRPr lang="es-CO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278" y="4660900"/>
            <a:ext cx="1602375" cy="165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2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 txBox="1"/>
          <p:nvPr/>
        </p:nvSpPr>
        <p:spPr>
          <a:xfrm>
            <a:off x="883326" y="561948"/>
            <a:ext cx="10816045" cy="1056967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L="13473" marR="5389" algn="ctr">
              <a:lnSpc>
                <a:spcPct val="113300"/>
              </a:lnSpc>
              <a:spcBef>
                <a:spcPts val="106"/>
              </a:spcBef>
            </a:pPr>
            <a:r>
              <a:rPr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COMPONENTES DEL  DIRECCIONAMIENTO ESTRATÉGICO  SE DESAGREGAN EN 6 BLOQUES</a:t>
            </a:r>
          </a:p>
        </p:txBody>
      </p:sp>
      <p:grpSp>
        <p:nvGrpSpPr>
          <p:cNvPr id="41" name="Grupo 40"/>
          <p:cNvGrpSpPr/>
          <p:nvPr/>
        </p:nvGrpSpPr>
        <p:grpSpPr>
          <a:xfrm>
            <a:off x="4214740" y="2152956"/>
            <a:ext cx="3577396" cy="3588287"/>
            <a:chOff x="4261174" y="1983139"/>
            <a:chExt cx="3577396" cy="3588287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1174" y="1994032"/>
              <a:ext cx="3577396" cy="3577394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5960417" y="1983139"/>
              <a:ext cx="162355" cy="276127"/>
            </a:xfrm>
            <a:prstGeom prst="rect">
              <a:avLst/>
            </a:prstGeom>
          </p:spPr>
          <p:txBody>
            <a:bodyPr vert="horz" wrap="square" lIns="0" tIns="14821" rIns="0" bIns="0" rtlCol="0">
              <a:spAutoFit/>
            </a:bodyPr>
            <a:lstStyle/>
            <a:p>
              <a:pPr marL="13473">
                <a:spcBef>
                  <a:spcPts val="117"/>
                </a:spcBef>
              </a:pPr>
              <a:r>
                <a:rPr sz="1697" b="1" spc="-80" dirty="0">
                  <a:solidFill>
                    <a:srgbClr val="FFFFFF"/>
                  </a:solidFill>
                  <a:latin typeface="Trebuchet MS"/>
                  <a:cs typeface="Trebuchet MS"/>
                </a:rPr>
                <a:t>N</a:t>
              </a:r>
              <a:endParaRPr sz="1697" dirty="0">
                <a:latin typeface="Trebuchet MS"/>
                <a:cs typeface="Trebuchet MS"/>
              </a:endParaRPr>
            </a:p>
          </p:txBody>
        </p:sp>
        <p:grpSp>
          <p:nvGrpSpPr>
            <p:cNvPr id="40" name="Grupo 39"/>
            <p:cNvGrpSpPr/>
            <p:nvPr/>
          </p:nvGrpSpPr>
          <p:grpSpPr>
            <a:xfrm>
              <a:off x="4300357" y="2051311"/>
              <a:ext cx="3532722" cy="3467478"/>
              <a:chOff x="4300357" y="2051311"/>
              <a:chExt cx="3532722" cy="3467478"/>
            </a:xfrm>
          </p:grpSpPr>
          <p:sp>
            <p:nvSpPr>
              <p:cNvPr id="3" name="object 3"/>
              <p:cNvSpPr txBox="1"/>
              <p:nvPr/>
            </p:nvSpPr>
            <p:spPr>
              <a:xfrm rot="1140000">
                <a:off x="6488292" y="2134224"/>
                <a:ext cx="25211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R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4" name="object 4"/>
              <p:cNvSpPr txBox="1"/>
              <p:nvPr/>
            </p:nvSpPr>
            <p:spPr>
              <a:xfrm rot="780000">
                <a:off x="6312613" y="2084493"/>
                <a:ext cx="25417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69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A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5" name="object 5"/>
              <p:cNvSpPr txBox="1"/>
              <p:nvPr/>
            </p:nvSpPr>
            <p:spPr>
              <a:xfrm rot="480000">
                <a:off x="6140608" y="2051971"/>
                <a:ext cx="247481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8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E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7" name="object 7"/>
              <p:cNvSpPr txBox="1"/>
              <p:nvPr/>
            </p:nvSpPr>
            <p:spPr>
              <a:xfrm rot="21300000">
                <a:off x="5767530" y="2051311"/>
                <a:ext cx="25417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69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A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8" name="object 8"/>
              <p:cNvSpPr txBox="1"/>
              <p:nvPr/>
            </p:nvSpPr>
            <p:spPr>
              <a:xfrm rot="20640000">
                <a:off x="5435384" y="2120258"/>
                <a:ext cx="25211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7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P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9" name="object 9"/>
              <p:cNvSpPr txBox="1"/>
              <p:nvPr/>
            </p:nvSpPr>
            <p:spPr>
              <a:xfrm rot="5280000">
                <a:off x="7598020" y="3652015"/>
                <a:ext cx="25211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80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C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0" name="object 10"/>
              <p:cNvSpPr txBox="1"/>
              <p:nvPr/>
            </p:nvSpPr>
            <p:spPr>
              <a:xfrm rot="5640000">
                <a:off x="7596220" y="3826741"/>
                <a:ext cx="249103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8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E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1" name="object 11"/>
              <p:cNvSpPr txBox="1"/>
              <p:nvPr/>
            </p:nvSpPr>
            <p:spPr>
              <a:xfrm rot="4800000">
                <a:off x="7581041" y="3467002"/>
                <a:ext cx="253137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69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A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2" name="object 12"/>
              <p:cNvSpPr txBox="1"/>
              <p:nvPr/>
            </p:nvSpPr>
            <p:spPr>
              <a:xfrm rot="6000000">
                <a:off x="7571408" y="4001755"/>
                <a:ext cx="253482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R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3" name="object 13"/>
              <p:cNvSpPr txBox="1"/>
              <p:nvPr/>
            </p:nvSpPr>
            <p:spPr>
              <a:xfrm rot="4440000">
                <a:off x="7539591" y="3285508"/>
                <a:ext cx="257361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106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H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4" name="object 14"/>
              <p:cNvSpPr txBox="1"/>
              <p:nvPr/>
            </p:nvSpPr>
            <p:spPr>
              <a:xfrm rot="15120000">
                <a:off x="4364190" y="4218267"/>
                <a:ext cx="253482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69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A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5" name="object 15"/>
              <p:cNvSpPr txBox="1"/>
              <p:nvPr/>
            </p:nvSpPr>
            <p:spPr>
              <a:xfrm rot="15480000">
                <a:off x="4317609" y="4044647"/>
                <a:ext cx="25109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80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C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6" name="object 16"/>
              <p:cNvSpPr txBox="1"/>
              <p:nvPr/>
            </p:nvSpPr>
            <p:spPr>
              <a:xfrm rot="15840000">
                <a:off x="4292033" y="3870097"/>
                <a:ext cx="249762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117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T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7" name="object 17"/>
              <p:cNvSpPr txBox="1"/>
              <p:nvPr/>
            </p:nvSpPr>
            <p:spPr>
              <a:xfrm rot="16320000">
                <a:off x="4281748" y="3687508"/>
                <a:ext cx="25522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117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U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8" name="object 18"/>
              <p:cNvSpPr txBox="1"/>
              <p:nvPr/>
            </p:nvSpPr>
            <p:spPr>
              <a:xfrm rot="16680000">
                <a:off x="4295295" y="3502844"/>
                <a:ext cx="253828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69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A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19" name="object 19"/>
              <p:cNvSpPr txBox="1"/>
              <p:nvPr/>
            </p:nvSpPr>
            <p:spPr>
              <a:xfrm rot="17040000">
                <a:off x="4327480" y="3323043"/>
                <a:ext cx="253828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R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0" name="object 20"/>
              <p:cNvSpPr txBox="1"/>
              <p:nvPr/>
            </p:nvSpPr>
            <p:spPr>
              <a:xfrm rot="720000">
                <a:off x="6237875" y="2481439"/>
                <a:ext cx="254875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53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V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1" name="object 21"/>
              <p:cNvSpPr txBox="1"/>
              <p:nvPr/>
            </p:nvSpPr>
            <p:spPr>
              <a:xfrm rot="1080000">
                <a:off x="6377799" y="2519793"/>
                <a:ext cx="225527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1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I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2" name="object 22"/>
              <p:cNvSpPr txBox="1"/>
              <p:nvPr/>
            </p:nvSpPr>
            <p:spPr>
              <a:xfrm rot="1380000">
                <a:off x="6483971" y="2567740"/>
                <a:ext cx="24877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4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S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3" name="object 23"/>
              <p:cNvSpPr txBox="1"/>
              <p:nvPr/>
            </p:nvSpPr>
            <p:spPr>
              <a:xfrm rot="1740000">
                <a:off x="6606709" y="2625284"/>
                <a:ext cx="225705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1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I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4" name="object 24"/>
              <p:cNvSpPr txBox="1"/>
              <p:nvPr/>
            </p:nvSpPr>
            <p:spPr>
              <a:xfrm rot="2280000">
                <a:off x="6707070" y="2700970"/>
                <a:ext cx="25211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0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Ó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5" name="object 25"/>
              <p:cNvSpPr txBox="1"/>
              <p:nvPr/>
            </p:nvSpPr>
            <p:spPr>
              <a:xfrm rot="2580000">
                <a:off x="6832302" y="2814252"/>
                <a:ext cx="258083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80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N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6" name="object 26"/>
              <p:cNvSpPr txBox="1"/>
              <p:nvPr/>
            </p:nvSpPr>
            <p:spPr>
              <a:xfrm rot="20940000">
                <a:off x="5603101" y="2078110"/>
                <a:ext cx="242829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101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L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7" name="object 27"/>
              <p:cNvSpPr txBox="1"/>
              <p:nvPr/>
            </p:nvSpPr>
            <p:spPr>
              <a:xfrm rot="20940000">
                <a:off x="5653818" y="2479395"/>
                <a:ext cx="258083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80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N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8" name="object 28"/>
              <p:cNvSpPr txBox="1"/>
              <p:nvPr/>
            </p:nvSpPr>
            <p:spPr>
              <a:xfrm rot="20220000">
                <a:off x="5467155" y="2538760"/>
                <a:ext cx="25211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0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Ó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29" name="object 29"/>
              <p:cNvSpPr txBox="1"/>
              <p:nvPr/>
            </p:nvSpPr>
            <p:spPr>
              <a:xfrm rot="19920000">
                <a:off x="5345219" y="2601440"/>
                <a:ext cx="226250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1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I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30" name="object 30"/>
              <p:cNvSpPr txBox="1"/>
              <p:nvPr/>
            </p:nvSpPr>
            <p:spPr>
              <a:xfrm rot="19560000">
                <a:off x="5209827" y="2678339"/>
                <a:ext cx="248125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42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S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31" name="object 31"/>
              <p:cNvSpPr txBox="1"/>
              <p:nvPr/>
            </p:nvSpPr>
            <p:spPr>
              <a:xfrm rot="19200000">
                <a:off x="5107022" y="2769779"/>
                <a:ext cx="225527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21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I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sp>
            <p:nvSpPr>
              <p:cNvPr id="32" name="object 32"/>
              <p:cNvSpPr txBox="1"/>
              <p:nvPr/>
            </p:nvSpPr>
            <p:spPr>
              <a:xfrm rot="18660000">
                <a:off x="4968543" y="2889389"/>
                <a:ext cx="267516" cy="2180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ts val="1708"/>
                  </a:lnSpc>
                </a:pPr>
                <a:r>
                  <a:rPr sz="1697" b="1" spc="-48" dirty="0">
                    <a:solidFill>
                      <a:srgbClr val="FFFFFF"/>
                    </a:solidFill>
                    <a:latin typeface="Trebuchet MS"/>
                    <a:cs typeface="Trebuchet MS"/>
                  </a:rPr>
                  <a:t>M</a:t>
                </a:r>
                <a:endParaRPr sz="1697">
                  <a:latin typeface="Trebuchet MS"/>
                  <a:cs typeface="Trebuchet MS"/>
                </a:endParaRPr>
              </a:p>
            </p:txBody>
          </p:sp>
          <p:grpSp>
            <p:nvGrpSpPr>
              <p:cNvPr id="34" name="object 34"/>
              <p:cNvGrpSpPr/>
              <p:nvPr/>
            </p:nvGrpSpPr>
            <p:grpSpPr>
              <a:xfrm>
                <a:off x="4702119" y="3185856"/>
                <a:ext cx="2764758" cy="2332933"/>
                <a:chOff x="1041988" y="3002964"/>
                <a:chExt cx="2606040" cy="2199005"/>
              </a:xfrm>
            </p:grpSpPr>
            <p:pic>
              <p:nvPicPr>
                <p:cNvPr id="35" name="object 35"/>
                <p:cNvPicPr/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1750499" y="3002964"/>
                  <a:ext cx="1152950" cy="1192817"/>
                </a:xfrm>
                <a:prstGeom prst="rect">
                  <a:avLst/>
                </a:prstGeom>
              </p:spPr>
            </p:pic>
            <p:pic>
              <p:nvPicPr>
                <p:cNvPr id="36" name="object 36"/>
                <p:cNvPicPr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041988" y="3261600"/>
                  <a:ext cx="2605562" cy="1940337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7" name="object 37"/>
          <p:cNvSpPr/>
          <p:nvPr/>
        </p:nvSpPr>
        <p:spPr>
          <a:xfrm>
            <a:off x="4194624" y="890115"/>
            <a:ext cx="3617629" cy="2021"/>
          </a:xfrm>
          <a:custGeom>
            <a:avLst/>
            <a:gdLst/>
            <a:ahLst/>
            <a:cxnLst/>
            <a:rect l="l" t="t" r="r" b="b"/>
            <a:pathLst>
              <a:path w="3409950" h="1905">
                <a:moveTo>
                  <a:pt x="3409952" y="0"/>
                </a:moveTo>
                <a:lnTo>
                  <a:pt x="0" y="0"/>
                </a:lnTo>
                <a:lnTo>
                  <a:pt x="0" y="1905"/>
                </a:lnTo>
                <a:lnTo>
                  <a:pt x="3409952" y="1905"/>
                </a:lnTo>
                <a:lnTo>
                  <a:pt x="34099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39" name="object 39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7FB942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</p:spTree>
    <p:extLst>
      <p:ext uri="{BB962C8B-B14F-4D97-AF65-F5344CB8AC3E}">
        <p14:creationId xmlns:p14="http://schemas.microsoft.com/office/powerpoint/2010/main" val="236960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7788" y="523182"/>
            <a:ext cx="11090366" cy="1042604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L="210186" marR="202101" algn="ctr">
              <a:lnSpc>
                <a:spcPct val="113300"/>
              </a:lnSpc>
              <a:spcBef>
                <a:spcPts val="106"/>
              </a:spcBef>
            </a:pPr>
            <a:r>
              <a:rPr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FUNDAMENTALES PARA LA  CONSTRUCCIÓN DEL DIRECCIONAMIENTO  ESTRATÉGICO DE LA</a:t>
            </a:r>
          </a:p>
          <a:p>
            <a:pPr algn="ctr">
              <a:spcBef>
                <a:spcPts val="202"/>
              </a:spcBef>
            </a:pPr>
            <a:r>
              <a:rPr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CAJA DE COMPENSACIÓN FAMILIAR DE NARIÑO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9939" y="4395607"/>
            <a:ext cx="4551112" cy="1280875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R="12800" algn="r">
              <a:spcBef>
                <a:spcPts val="106"/>
              </a:spcBef>
            </a:pPr>
            <a:r>
              <a:rPr sz="1485" b="1" spc="-53" dirty="0">
                <a:solidFill>
                  <a:srgbClr val="231F20"/>
                </a:solidFill>
                <a:latin typeface="Trebuchet MS"/>
                <a:cs typeface="Trebuchet MS"/>
              </a:rPr>
              <a:t>VISIÓN</a:t>
            </a:r>
            <a:endParaRPr sz="1485" dirty="0">
              <a:latin typeface="Trebuchet MS"/>
              <a:cs typeface="Trebuchet MS"/>
            </a:endParaRPr>
          </a:p>
          <a:p>
            <a:pPr marL="663566" marR="5389" indent="-42441" algn="r">
              <a:lnSpc>
                <a:spcPts val="1655"/>
              </a:lnSpc>
              <a:spcBef>
                <a:spcPts val="1395"/>
              </a:spcBef>
            </a:pP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Ser</a:t>
            </a:r>
            <a:r>
              <a:rPr sz="1485" spc="-16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líder</a:t>
            </a:r>
            <a:r>
              <a:rPr sz="1485" spc="-16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sz="1485" spc="-16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1485" spc="-39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prestación</a:t>
            </a:r>
            <a:r>
              <a:rPr sz="1485" spc="-48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endParaRPr sz="1485" dirty="0">
              <a:latin typeface="Arial MT"/>
              <a:cs typeface="Arial MT"/>
            </a:endParaRPr>
          </a:p>
          <a:p>
            <a:pPr marL="13473" marR="5389" indent="996360" algn="r">
              <a:lnSpc>
                <a:spcPts val="1655"/>
              </a:lnSpc>
              <a:spcBef>
                <a:spcPts val="11"/>
              </a:spcBef>
            </a:pP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servicios,  competitivos,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sostenibles,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generadores de valor </a:t>
            </a:r>
            <a:r>
              <a:rPr sz="1485" spc="-40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social</a:t>
            </a:r>
            <a:r>
              <a:rPr sz="1485" spc="-11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 compromiso</a:t>
            </a:r>
            <a:endParaRPr sz="1485" dirty="0">
              <a:latin typeface="Arial MT"/>
              <a:cs typeface="Arial MT"/>
            </a:endParaRPr>
          </a:p>
          <a:p>
            <a:pPr marR="5389" algn="r">
              <a:lnSpc>
                <a:spcPts val="1644"/>
              </a:lnSpc>
            </a:pP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ambiental.</a:t>
            </a:r>
            <a:endParaRPr sz="1485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7882" y="4370143"/>
            <a:ext cx="4889503" cy="1280875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L="13473">
              <a:spcBef>
                <a:spcPts val="106"/>
              </a:spcBef>
            </a:pPr>
            <a:r>
              <a:rPr sz="1485" b="1" spc="-53" dirty="0">
                <a:solidFill>
                  <a:srgbClr val="231F20"/>
                </a:solidFill>
                <a:latin typeface="Trebuchet MS"/>
                <a:cs typeface="Trebuchet MS"/>
              </a:rPr>
              <a:t>MISIÓN</a:t>
            </a:r>
            <a:endParaRPr sz="1485" dirty="0">
              <a:latin typeface="Trebuchet MS"/>
              <a:cs typeface="Trebuchet MS"/>
            </a:endParaRPr>
          </a:p>
          <a:p>
            <a:pPr marL="18863" marR="5389">
              <a:lnSpc>
                <a:spcPts val="1655"/>
              </a:lnSpc>
              <a:spcBef>
                <a:spcPts val="1347"/>
              </a:spcBef>
            </a:pP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Contribuímos al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bienestar de la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familia aﬁliada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y </a:t>
            </a:r>
            <a:r>
              <a:rPr sz="1485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comunidad</a:t>
            </a:r>
            <a:r>
              <a:rPr sz="1485" spc="-32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sz="1485" spc="-27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través </a:t>
            </a:r>
            <a:r>
              <a:rPr sz="1485" spc="-39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de la prestación de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servicios sociales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y </a:t>
            </a:r>
            <a:r>
              <a:rPr sz="1485" spc="-398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el otorgamiento de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subsidios bajo los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principios de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calidad,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responsabilidad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social</a:t>
            </a:r>
            <a:r>
              <a:rPr sz="1485" spc="-11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1485" dirty="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sz="1485" spc="-5" dirty="0">
                <a:solidFill>
                  <a:srgbClr val="231F20"/>
                </a:solidFill>
                <a:latin typeface="Arial MT"/>
                <a:cs typeface="Arial MT"/>
              </a:rPr>
              <a:t> ambiental.</a:t>
            </a:r>
            <a:endParaRPr sz="1485" dirty="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50112" y="4336869"/>
            <a:ext cx="45719" cy="1812438"/>
          </a:xfrm>
          <a:custGeom>
            <a:avLst/>
            <a:gdLst/>
            <a:ahLst/>
            <a:cxnLst/>
            <a:rect l="l" t="t" r="r" b="b"/>
            <a:pathLst>
              <a:path w="30480" h="2565400">
                <a:moveTo>
                  <a:pt x="30477" y="0"/>
                </a:moveTo>
                <a:lnTo>
                  <a:pt x="0" y="0"/>
                </a:lnTo>
                <a:lnTo>
                  <a:pt x="0" y="2565125"/>
                </a:lnTo>
                <a:lnTo>
                  <a:pt x="30477" y="2565125"/>
                </a:lnTo>
                <a:lnTo>
                  <a:pt x="30477" y="0"/>
                </a:lnTo>
                <a:close/>
              </a:path>
            </a:pathLst>
          </a:custGeom>
          <a:solidFill>
            <a:srgbClr val="7FB942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8" name="object 8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7FB942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grpSp>
        <p:nvGrpSpPr>
          <p:cNvPr id="21" name="Grupo 20"/>
          <p:cNvGrpSpPr/>
          <p:nvPr/>
        </p:nvGrpSpPr>
        <p:grpSpPr>
          <a:xfrm>
            <a:off x="4046217" y="1896998"/>
            <a:ext cx="4527176" cy="1865361"/>
            <a:chOff x="3962176" y="1449383"/>
            <a:chExt cx="4213423" cy="1675021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176" y="1449383"/>
              <a:ext cx="4213423" cy="1675021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 rot="18720000">
              <a:off x="6247062" y="2536904"/>
              <a:ext cx="252793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48" dirty="0">
                  <a:solidFill>
                    <a:srgbClr val="FFFFFF"/>
                  </a:solidFill>
                  <a:latin typeface="Trebuchet MS"/>
                  <a:cs typeface="Trebuchet MS"/>
                </a:rPr>
                <a:t>V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 rot="19080000">
              <a:off x="6354943" y="2445817"/>
              <a:ext cx="225705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1" dirty="0">
                  <a:solidFill>
                    <a:srgbClr val="FFFFFF"/>
                  </a:solidFill>
                  <a:latin typeface="Trebuchet MS"/>
                  <a:cs typeface="Trebuchet MS"/>
                </a:rPr>
                <a:t>I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 rot="19440000">
              <a:off x="6442494" y="2366290"/>
              <a:ext cx="248776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42" dirty="0">
                  <a:solidFill>
                    <a:srgbClr val="FFFFFF"/>
                  </a:solidFill>
                  <a:latin typeface="Trebuchet MS"/>
                  <a:cs typeface="Trebuchet MS"/>
                </a:rPr>
                <a:t>S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 rot="19740000">
              <a:off x="6558578" y="2296986"/>
              <a:ext cx="225527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1" dirty="0">
                  <a:solidFill>
                    <a:srgbClr val="FFFFFF"/>
                  </a:solidFill>
                  <a:latin typeface="Trebuchet MS"/>
                  <a:cs typeface="Trebuchet MS"/>
                </a:rPr>
                <a:t>I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 rot="20280000">
              <a:off x="6665719" y="2234736"/>
              <a:ext cx="254176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02" dirty="0">
                  <a:solidFill>
                    <a:srgbClr val="FFFFFF"/>
                  </a:solidFill>
                  <a:latin typeface="Trebuchet MS"/>
                  <a:cs typeface="Trebuchet MS"/>
                </a:rPr>
                <a:t>Ó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 rot="20580000">
              <a:off x="6825971" y="2177722"/>
              <a:ext cx="256288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80" dirty="0">
                  <a:solidFill>
                    <a:srgbClr val="FFFFFF"/>
                  </a:solidFill>
                  <a:latin typeface="Trebuchet MS"/>
                  <a:cs typeface="Trebuchet MS"/>
                </a:rPr>
                <a:t>N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 rot="3000000">
              <a:off x="7777645" y="2441286"/>
              <a:ext cx="256288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80" dirty="0">
                  <a:solidFill>
                    <a:srgbClr val="FFFFFF"/>
                  </a:solidFill>
                  <a:latin typeface="Trebuchet MS"/>
                  <a:cs typeface="Trebuchet MS"/>
                </a:rPr>
                <a:t>N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 rot="2280000">
              <a:off x="7650060" y="2326000"/>
              <a:ext cx="254176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02" dirty="0">
                  <a:solidFill>
                    <a:srgbClr val="FFFFFF"/>
                  </a:solidFill>
                  <a:latin typeface="Trebuchet MS"/>
                  <a:cs typeface="Trebuchet MS"/>
                </a:rPr>
                <a:t>Ó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 rot="1980000">
              <a:off x="7558631" y="2260262"/>
              <a:ext cx="225351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1" dirty="0">
                  <a:solidFill>
                    <a:srgbClr val="FFFFFF"/>
                  </a:solidFill>
                  <a:latin typeface="Trebuchet MS"/>
                  <a:cs typeface="Trebuchet MS"/>
                </a:rPr>
                <a:t>I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 rot="1620000">
              <a:off x="7433982" y="2210582"/>
              <a:ext cx="247481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42" dirty="0">
                  <a:solidFill>
                    <a:srgbClr val="FFFFFF"/>
                  </a:solidFill>
                  <a:latin typeface="Trebuchet MS"/>
                  <a:cs typeface="Trebuchet MS"/>
                </a:rPr>
                <a:t>S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 rot="1260000">
              <a:off x="7323518" y="2177063"/>
              <a:ext cx="225886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21" dirty="0">
                  <a:solidFill>
                    <a:srgbClr val="FFFFFF"/>
                  </a:solidFill>
                  <a:latin typeface="Trebuchet MS"/>
                  <a:cs typeface="Trebuchet MS"/>
                </a:rPr>
                <a:t>I</a:t>
              </a:r>
              <a:endParaRPr sz="1697">
                <a:latin typeface="Trebuchet MS"/>
                <a:cs typeface="Trebuchet MS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 rot="720000">
              <a:off x="7153676" y="2153312"/>
              <a:ext cx="269888" cy="2180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1708"/>
                </a:lnSpc>
              </a:pPr>
              <a:r>
                <a:rPr sz="1697" b="1" spc="-48" dirty="0">
                  <a:solidFill>
                    <a:srgbClr val="FFFFFF"/>
                  </a:solidFill>
                  <a:latin typeface="Trebuchet MS"/>
                  <a:cs typeface="Trebuchet MS"/>
                </a:rPr>
                <a:t>M</a:t>
              </a:r>
              <a:endParaRPr sz="1697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936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0430" y="1231325"/>
            <a:ext cx="4416596" cy="16222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71954" y="350291"/>
            <a:ext cx="4953548" cy="680647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L="13473" marR="5389" indent="674" algn="ctr">
              <a:lnSpc>
                <a:spcPct val="113300"/>
              </a:lnSpc>
              <a:spcBef>
                <a:spcPts val="106"/>
              </a:spcBef>
            </a:pPr>
            <a:r>
              <a:rPr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FUNDAMENTALES  PARA LA CONSTRUCCIÓN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84151" y="3053955"/>
            <a:ext cx="7929154" cy="2841003"/>
          </a:xfrm>
          <a:prstGeom prst="rect">
            <a:avLst/>
          </a:prstGeom>
        </p:spPr>
        <p:txBody>
          <a:bodyPr vert="horz" wrap="square" lIns="0" tIns="52547" rIns="0" bIns="0" rtlCol="0">
            <a:spAutoFit/>
          </a:bodyPr>
          <a:lstStyle/>
          <a:p>
            <a:pPr marL="13473">
              <a:spcBef>
                <a:spcPts val="414"/>
              </a:spcBef>
            </a:pPr>
            <a:r>
              <a:rPr sz="1200" spc="-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RETOS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884">
              <a:lnSpc>
                <a:spcPts val="1353"/>
              </a:lnSpc>
              <a:spcBef>
                <a:spcPts val="286"/>
              </a:spcBef>
            </a:pPr>
            <a:r>
              <a:rPr sz="1200" spc="-11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INNOVACIÓN: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 marR="5389">
              <a:lnSpc>
                <a:spcPts val="1305"/>
              </a:lnSpc>
              <a:spcBef>
                <a:spcPts val="74"/>
              </a:spcBef>
            </a:pPr>
            <a:r>
              <a:rPr sz="1200" spc="6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Incorporar</a:t>
            </a:r>
            <a:r>
              <a:rPr sz="1200" spc="7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sz="1200" spc="6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2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6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1200" spc="7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Caja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200" spc="-31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Compensación Familiar de Nariño, buscando opciones que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impacten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sorprendan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200" spc="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6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interés, </a:t>
            </a:r>
            <a:r>
              <a:rPr sz="1200" spc="11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permitiéndonos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competitivos.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>
              <a:lnSpc>
                <a:spcPts val="1353"/>
              </a:lnSpc>
              <a:spcBef>
                <a:spcPts val="1172"/>
              </a:spcBef>
            </a:pP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sz="1200" spc="-133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</a:t>
            </a:r>
            <a:r>
              <a:rPr sz="1200" spc="-9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AL: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 marR="5389">
              <a:lnSpc>
                <a:spcPts val="1305"/>
              </a:lnSpc>
              <a:spcBef>
                <a:spcPts val="74"/>
              </a:spcBef>
            </a:pP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Integrar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tecnologías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digítales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 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servicio,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optimizar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procesos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Corporación.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>
              <a:lnSpc>
                <a:spcPts val="1353"/>
              </a:lnSpc>
              <a:spcBef>
                <a:spcPts val="1178"/>
              </a:spcBef>
            </a:pP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SOSTENIBILIDAD: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 marR="5389">
              <a:lnSpc>
                <a:spcPts val="1305"/>
              </a:lnSpc>
              <a:spcBef>
                <a:spcPts val="74"/>
              </a:spcBef>
            </a:pP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las actuaciones organizacionales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permanecer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tiempo con los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existentes, en los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ejes,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económico,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>
              <a:lnSpc>
                <a:spcPts val="1353"/>
              </a:lnSpc>
              <a:spcBef>
                <a:spcPts val="1178"/>
              </a:spcBef>
            </a:pP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AMPLIACIÓN</a:t>
            </a:r>
            <a:r>
              <a:rPr sz="1200" spc="-133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33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COBERTURAS: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10" marR="5389">
              <a:lnSpc>
                <a:spcPts val="1305"/>
              </a:lnSpc>
              <a:spcBef>
                <a:spcPts val="74"/>
              </a:spcBef>
            </a:pP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 mayor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en el Departamento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priorizar las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categorías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subsidiadas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prestación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sz="1200" spc="-31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sociales.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C8423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</p:spTree>
    <p:extLst>
      <p:ext uri="{BB962C8B-B14F-4D97-AF65-F5344CB8AC3E}">
        <p14:creationId xmlns:p14="http://schemas.microsoft.com/office/powerpoint/2010/main" val="297796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2134" y="1345623"/>
            <a:ext cx="5624497" cy="2043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64065" y="535521"/>
            <a:ext cx="4033781" cy="680647"/>
          </a:xfrm>
          <a:prstGeom prst="rect">
            <a:avLst/>
          </a:prstGeom>
        </p:spPr>
        <p:txBody>
          <a:bodyPr vert="horz" wrap="square" lIns="0" tIns="13473" rIns="0" bIns="0" rtlCol="0">
            <a:spAutoFit/>
          </a:bodyPr>
          <a:lstStyle/>
          <a:p>
            <a:pPr marL="13473" marR="5389" algn="ctr">
              <a:lnSpc>
                <a:spcPct val="113300"/>
              </a:lnSpc>
              <a:spcBef>
                <a:spcPts val="106"/>
              </a:spcBef>
            </a:pPr>
            <a:r>
              <a:rPr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FUNDAMENTALES  PARA LA CONSTRUCCIÓN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98618" y="3518418"/>
            <a:ext cx="7537268" cy="2569919"/>
          </a:xfrm>
          <a:prstGeom prst="rect">
            <a:avLst/>
          </a:prstGeom>
        </p:spPr>
        <p:txBody>
          <a:bodyPr vert="horz" wrap="square" lIns="0" tIns="115872" rIns="0" bIns="0" rtlCol="0">
            <a:spAutoFit/>
          </a:bodyPr>
          <a:lstStyle/>
          <a:p>
            <a:pPr marL="13473">
              <a:spcBef>
                <a:spcPts val="912"/>
              </a:spcBef>
            </a:pPr>
            <a:r>
              <a:rPr sz="1200" spc="-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901" marR="5389" indent="-197386" algn="just">
              <a:lnSpc>
                <a:spcPts val="1188"/>
              </a:lnSpc>
              <a:spcBef>
                <a:spcPts val="780"/>
              </a:spcBef>
              <a:buClr>
                <a:srgbClr val="231F20"/>
              </a:buClr>
              <a:buChar char="•"/>
              <a:tabLst>
                <a:tab pos="215575" algn="l"/>
              </a:tabLst>
            </a:pPr>
            <a:r>
              <a:rPr sz="1200" spc="42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CALIDAD</a:t>
            </a:r>
            <a:r>
              <a:rPr sz="1200" spc="48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1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27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</a:t>
            </a:r>
            <a:r>
              <a:rPr sz="1200" spc="32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2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SERVICIO:</a:t>
            </a:r>
            <a:r>
              <a:rPr sz="1200" spc="48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Propendemos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28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excelencia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prestación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oportuna,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cálida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empática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nuestros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interés.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901" marR="5389" indent="-197386" algn="just">
              <a:lnSpc>
                <a:spcPts val="1188"/>
              </a:lnSpc>
              <a:spcBef>
                <a:spcPts val="1178"/>
              </a:spcBef>
              <a:buClr>
                <a:srgbClr val="231F20"/>
              </a:buClr>
              <a:buChar char="•"/>
              <a:tabLst>
                <a:tab pos="215575" algn="l"/>
              </a:tabLst>
            </a:pP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CREDIBILIDAD:</a:t>
            </a:r>
            <a:r>
              <a:rPr sz="1200" spc="-9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Actuamos</a:t>
            </a:r>
            <a:r>
              <a:rPr sz="1200" spc="-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200" spc="-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transparencia,</a:t>
            </a:r>
            <a:r>
              <a:rPr sz="1200" spc="-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honestidad,  </a:t>
            </a:r>
            <a:r>
              <a:rPr sz="1200" spc="4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lealtad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compromiso,</a:t>
            </a:r>
            <a:r>
              <a:rPr sz="12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generando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conﬁanza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28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</a:t>
            </a:r>
            <a:r>
              <a:rPr sz="1200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901" marR="5389" indent="-197386" algn="just">
              <a:lnSpc>
                <a:spcPts val="1188"/>
              </a:lnSpc>
              <a:spcBef>
                <a:spcPts val="1178"/>
              </a:spcBef>
              <a:buClr>
                <a:srgbClr val="231F20"/>
              </a:buClr>
              <a:buChar char="•"/>
              <a:tabLst>
                <a:tab pos="215575" algn="l"/>
              </a:tabLst>
            </a:pPr>
            <a:r>
              <a:rPr sz="1200" spc="74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 </a:t>
            </a:r>
            <a:r>
              <a:rPr sz="1200" spc="64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SOCIAL: 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Trabajamos </a:t>
            </a:r>
            <a:r>
              <a:rPr sz="12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bienestar de nuestros grupos de interés, con conciencia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sz="1200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901" marR="5389" indent="-197386" algn="just">
              <a:lnSpc>
                <a:spcPts val="1188"/>
              </a:lnSpc>
              <a:spcBef>
                <a:spcPts val="1178"/>
              </a:spcBef>
              <a:buClr>
                <a:srgbClr val="231F20"/>
              </a:buClr>
              <a:buChar char="•"/>
              <a:tabLst>
                <a:tab pos="215575" algn="l"/>
              </a:tabLst>
            </a:pPr>
            <a:r>
              <a:rPr sz="1200" spc="-5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EN </a:t>
            </a:r>
            <a:r>
              <a:rPr sz="1200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EQUIPO: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Aunamos nuestros esfuerzos en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sólida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spc="-1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sostenible.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228" marR="5389" indent="-197386" algn="just">
              <a:lnSpc>
                <a:spcPts val="1188"/>
              </a:lnSpc>
              <a:spcBef>
                <a:spcPts val="1178"/>
              </a:spcBef>
              <a:buClr>
                <a:srgbClr val="231F20"/>
              </a:buClr>
              <a:buChar char="•"/>
              <a:tabLst>
                <a:tab pos="215575" algn="l"/>
              </a:tabLst>
            </a:pPr>
            <a:r>
              <a:rPr sz="1200" spc="37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sz="1200" spc="42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1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27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2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PERTENENCIA:</a:t>
            </a:r>
            <a:r>
              <a:rPr sz="1200" spc="48" dirty="0">
                <a:solidFill>
                  <a:srgbClr val="EC84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sentimos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</a:t>
            </a:r>
            <a:r>
              <a:rPr sz="1200" spc="-28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Corporación,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somos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conscientes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nuestras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actuaciones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afectan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positiva o negativamente </a:t>
            </a:r>
            <a:r>
              <a:rPr sz="12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nuestra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eso buscamos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siempre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 lo mejor </a:t>
            </a:r>
            <a:r>
              <a:rPr sz="1200" spc="-28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nosotros.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C8423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</p:spTree>
    <p:extLst>
      <p:ext uri="{BB962C8B-B14F-4D97-AF65-F5344CB8AC3E}">
        <p14:creationId xmlns:p14="http://schemas.microsoft.com/office/powerpoint/2010/main" val="258646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8773" y="2870858"/>
            <a:ext cx="4364075" cy="1229760"/>
          </a:xfrm>
          <a:prstGeom prst="rect">
            <a:avLst/>
          </a:prstGeom>
          <a:ln w="38098">
            <a:solidFill>
              <a:srgbClr val="EC8423"/>
            </a:solidFill>
          </a:ln>
        </p:spPr>
        <p:txBody>
          <a:bodyPr vert="horz" wrap="square" lIns="0" tIns="120587" rIns="0" bIns="0" rtlCol="0">
            <a:spAutoFit/>
          </a:bodyPr>
          <a:lstStyle/>
          <a:p>
            <a:pPr marL="61977" marR="78146">
              <a:spcBef>
                <a:spcPts val="948"/>
              </a:spcBef>
            </a:pP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 la cobertura de  servicios en el Departamento de  Nariño, priorizando las categorías  s u b s i d i a d a s ,   m e d i a n t e   l a  Innovación de los servicios  sociales, que satisfagan las  necesidades y expectativas de las  partes interesadas identiﬁcadas  por la Corporación.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08580" y="4415439"/>
            <a:ext cx="3520620" cy="795805"/>
          </a:xfrm>
          <a:prstGeom prst="rect">
            <a:avLst/>
          </a:prstGeom>
          <a:ln w="38098">
            <a:solidFill>
              <a:srgbClr val="8ED8F8"/>
            </a:solidFill>
          </a:ln>
        </p:spPr>
        <p:txBody>
          <a:bodyPr vert="horz" wrap="square" lIns="0" tIns="56589" rIns="0" bIns="0" rtlCol="0">
            <a:spAutoFit/>
          </a:bodyPr>
          <a:lstStyle/>
          <a:p>
            <a:pPr marL="77472" marR="101724" algn="just">
              <a:spcBef>
                <a:spcPts val="446"/>
              </a:spcBef>
            </a:pP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Aumentar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efectividad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organizacional,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1200" spc="-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gerencia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talento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humano,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200" spc="-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sz="12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2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lograr</a:t>
            </a:r>
            <a:r>
              <a:rPr sz="12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2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sz="12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1890" y="5584187"/>
            <a:ext cx="3171709" cy="948499"/>
          </a:xfrm>
          <a:prstGeom prst="rect">
            <a:avLst/>
          </a:prstGeom>
        </p:spPr>
        <p:txBody>
          <a:bodyPr vert="horz" wrap="square" lIns="0" tIns="24926" rIns="0" bIns="0" rtlCol="0">
            <a:spAutoFit/>
          </a:bodyPr>
          <a:lstStyle/>
          <a:p>
            <a:pPr marL="62651" marR="70062" algn="just">
              <a:spcBef>
                <a:spcPts val="196"/>
              </a:spcBef>
            </a:pP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n s t a u r a r   l a   c u l t u r a   d e  seguimiento, medición, análisis  de la gestión ﬁnanciera, la  gestión operativa, con el ﬁn de  asegurar el cumplimiento de los  planes, programas y proyectos  de la Corporación.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82789" y="3147129"/>
            <a:ext cx="2405349" cy="560801"/>
          </a:xfrm>
          <a:prstGeom prst="rect">
            <a:avLst/>
          </a:prstGeom>
          <a:ln w="38098">
            <a:solidFill>
              <a:srgbClr val="EC8423"/>
            </a:solidFill>
          </a:ln>
        </p:spPr>
        <p:txBody>
          <a:bodyPr vert="horz" wrap="square" lIns="0" tIns="6737" rIns="0" bIns="0" rtlCol="0">
            <a:spAutoFit/>
          </a:bodyPr>
          <a:lstStyle/>
          <a:p>
            <a:pPr marL="61977" marR="78146">
              <a:spcBef>
                <a:spcPts val="948"/>
              </a:spcBef>
            </a:pP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la imagen  de la Caja de  Compensación  Familiar de Nariño.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563736" y="3035516"/>
            <a:ext cx="2073880" cy="281262"/>
            <a:chOff x="2650678" y="3133161"/>
            <a:chExt cx="2073880" cy="281262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2417" y="3147130"/>
              <a:ext cx="242141" cy="242144"/>
            </a:xfrm>
            <a:prstGeom prst="rect">
              <a:avLst/>
            </a:prstGeom>
          </p:spPr>
        </p:pic>
        <p:sp>
          <p:nvSpPr>
            <p:cNvPr id="11" name="object 11"/>
            <p:cNvSpPr txBox="1"/>
            <p:nvPr/>
          </p:nvSpPr>
          <p:spPr>
            <a:xfrm>
              <a:off x="2650678" y="3133161"/>
              <a:ext cx="1933939" cy="281262"/>
            </a:xfrm>
            <a:prstGeom prst="rect">
              <a:avLst/>
            </a:prstGeom>
            <a:solidFill>
              <a:srgbClr val="7FB942"/>
            </a:solidFill>
          </p:spPr>
          <p:txBody>
            <a:bodyPr vert="horz" wrap="square" lIns="0" tIns="95662" rIns="0" bIns="0" rtlCol="0">
              <a:spAutoFit/>
            </a:bodyPr>
            <a:lstStyle>
              <a:defPPr>
                <a:defRPr lang="es-CO"/>
              </a:defPPr>
              <a:lvl1pPr marL="59283">
                <a:spcBef>
                  <a:spcPts val="753"/>
                </a:spcBef>
                <a:defRPr sz="12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dirty="0"/>
                <a:t>CLIENTE</a:t>
              </a: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563736" y="4528520"/>
            <a:ext cx="2115037" cy="249971"/>
            <a:chOff x="563736" y="4528520"/>
            <a:chExt cx="2115037" cy="249971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6632" y="4528520"/>
              <a:ext cx="242141" cy="242144"/>
            </a:xfrm>
            <a:prstGeom prst="rect">
              <a:avLst/>
            </a:prstGeom>
          </p:spPr>
        </p:pic>
        <p:sp>
          <p:nvSpPr>
            <p:cNvPr id="12" name="object 12"/>
            <p:cNvSpPr txBox="1"/>
            <p:nvPr/>
          </p:nvSpPr>
          <p:spPr>
            <a:xfrm>
              <a:off x="563736" y="4528520"/>
              <a:ext cx="1985554" cy="249971"/>
            </a:xfrm>
            <a:prstGeom prst="rect">
              <a:avLst/>
            </a:prstGeom>
            <a:solidFill>
              <a:srgbClr val="7FB942"/>
            </a:solidFill>
          </p:spPr>
          <p:txBody>
            <a:bodyPr vert="horz" wrap="square" lIns="0" tIns="64673" rIns="0" bIns="0" rtlCol="0">
              <a:spAutoFit/>
            </a:bodyPr>
            <a:lstStyle/>
            <a:p>
              <a:pPr marL="106440" marR="76799" algn="ctr">
                <a:spcBef>
                  <a:spcPts val="509"/>
                </a:spcBef>
              </a:pPr>
              <a:r>
                <a:rPr sz="1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PROCESOS</a:t>
              </a:r>
              <a:r>
                <a:rPr sz="637" spc="11" dirty="0">
                  <a:solidFill>
                    <a:srgbClr val="FFFFFF"/>
                  </a:solidFill>
                  <a:latin typeface="Arial MT"/>
                  <a:cs typeface="Arial MT"/>
                </a:rPr>
                <a:t>  </a:t>
              </a:r>
              <a:r>
                <a:rPr sz="1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INTERNOS</a:t>
              </a: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563736" y="5799532"/>
            <a:ext cx="2208155" cy="450962"/>
            <a:chOff x="563736" y="5799532"/>
            <a:chExt cx="2208155" cy="450962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2382" y="5818052"/>
              <a:ext cx="449509" cy="427296"/>
            </a:xfrm>
            <a:prstGeom prst="rect">
              <a:avLst/>
            </a:prstGeom>
          </p:spPr>
        </p:pic>
        <p:sp>
          <p:nvSpPr>
            <p:cNvPr id="13" name="object 13"/>
            <p:cNvSpPr txBox="1"/>
            <p:nvPr/>
          </p:nvSpPr>
          <p:spPr>
            <a:xfrm>
              <a:off x="563736" y="5799532"/>
              <a:ext cx="1985554" cy="450962"/>
            </a:xfrm>
            <a:prstGeom prst="rect">
              <a:avLst/>
            </a:prstGeom>
            <a:solidFill>
              <a:srgbClr val="7FB942"/>
            </a:solidFill>
          </p:spPr>
          <p:txBody>
            <a:bodyPr vert="horz" wrap="square" lIns="0" tIns="80841" rIns="0" bIns="0" rtlCol="0">
              <a:spAutoFit/>
            </a:bodyPr>
            <a:lstStyle/>
            <a:p>
              <a:pPr marL="106440" marR="76799" algn="ctr">
                <a:spcBef>
                  <a:spcPts val="509"/>
                </a:spcBef>
              </a:pPr>
              <a:r>
                <a:rPr sz="1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APRENDIZAJE  Y CRECIMIENO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563736" y="2261124"/>
            <a:ext cx="2055009" cy="281262"/>
            <a:chOff x="2650679" y="2317388"/>
            <a:chExt cx="2055009" cy="281262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3547" y="2332449"/>
              <a:ext cx="242141" cy="242144"/>
            </a:xfrm>
            <a:prstGeom prst="rect">
              <a:avLst/>
            </a:prstGeom>
          </p:spPr>
        </p:pic>
        <p:sp>
          <p:nvSpPr>
            <p:cNvPr id="14" name="object 14"/>
            <p:cNvSpPr txBox="1"/>
            <p:nvPr/>
          </p:nvSpPr>
          <p:spPr>
            <a:xfrm>
              <a:off x="2650679" y="2317388"/>
              <a:ext cx="1933939" cy="281262"/>
            </a:xfrm>
            <a:prstGeom prst="rect">
              <a:avLst/>
            </a:prstGeom>
            <a:solidFill>
              <a:srgbClr val="7FB942"/>
            </a:solidFill>
          </p:spPr>
          <p:txBody>
            <a:bodyPr vert="horz" wrap="square" lIns="0" tIns="95662" rIns="0" bIns="0" rtlCol="0">
              <a:spAutoFit/>
            </a:bodyPr>
            <a:lstStyle/>
            <a:p>
              <a:pPr marL="59283" algn="ctr">
                <a:spcBef>
                  <a:spcPts val="753"/>
                </a:spcBef>
              </a:pPr>
              <a:r>
                <a:rPr sz="1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FINANCIERA</a:t>
              </a:r>
              <a:endParaRPr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650678" y="2172649"/>
            <a:ext cx="4875561" cy="429194"/>
          </a:xfrm>
          <a:prstGeom prst="rect">
            <a:avLst/>
          </a:prstGeom>
          <a:ln w="38098">
            <a:solidFill>
              <a:srgbClr val="EDD416"/>
            </a:solidFill>
          </a:ln>
        </p:spPr>
        <p:txBody>
          <a:bodyPr vert="horz" wrap="square" lIns="0" tIns="59283" rIns="0" bIns="0" rtlCol="0">
            <a:spAutoFit/>
          </a:bodyPr>
          <a:lstStyle/>
          <a:p>
            <a:pPr marL="54567" marR="107114">
              <a:spcBef>
                <a:spcPts val="467"/>
              </a:spcBef>
            </a:pPr>
            <a:r>
              <a:rPr sz="1200" spc="4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Reestructurar</a:t>
            </a:r>
            <a:r>
              <a:rPr sz="1200" spc="3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200" spc="6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sz="1200" spc="3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negocio</a:t>
            </a:r>
            <a:r>
              <a:rPr sz="1200" spc="3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2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</a:t>
            </a:r>
            <a:r>
              <a:rPr sz="1200" spc="-24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autocosteables,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40062" y="1061655"/>
            <a:ext cx="11156039" cy="565708"/>
          </a:xfrm>
          <a:prstGeom prst="rect">
            <a:avLst/>
          </a:prstGeom>
        </p:spPr>
        <p:txBody>
          <a:bodyPr vert="horz" wrap="square" lIns="0" tIns="47157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371"/>
              </a:spcBef>
            </a:pPr>
            <a:r>
              <a:rPr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BALANCE SCORE CARD</a:t>
            </a: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sz="1200" spc="-48" dirty="0"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  <a:r>
              <a:rPr sz="1200" spc="-10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42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200" spc="-10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48" dirty="0">
                <a:latin typeface="Arial" panose="020B0604020202020204" pitchFamily="34" charset="0"/>
                <a:cs typeface="Arial" panose="020B0604020202020204" pitchFamily="34" charset="0"/>
              </a:rPr>
              <a:t>PLANEACIÓN</a:t>
            </a:r>
            <a:r>
              <a:rPr sz="1200" spc="-10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48" dirty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200" spc="-10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32" dirty="0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r>
              <a:rPr sz="1200" spc="-48" dirty="0">
                <a:latin typeface="Arial" panose="020B0604020202020204" pitchFamily="34" charset="0"/>
                <a:cs typeface="Arial" panose="020B0604020202020204" pitchFamily="34" charset="0"/>
              </a:rPr>
              <a:t>ECCIONAMIEN</a:t>
            </a:r>
            <a:r>
              <a:rPr sz="1200" spc="-64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200" spc="-117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200" spc="-10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32" dirty="0">
                <a:latin typeface="Arial" panose="020B0604020202020204" pitchFamily="34" charset="0"/>
                <a:cs typeface="Arial" panose="020B0604020202020204" pitchFamily="34" charset="0"/>
              </a:rPr>
              <a:t>ESTR</a:t>
            </a:r>
            <a:r>
              <a:rPr sz="1200" spc="-9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200" spc="-53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200" spc="-58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sz="1200" spc="-69" dirty="0">
                <a:latin typeface="Arial" panose="020B0604020202020204" pitchFamily="34" charset="0"/>
                <a:cs typeface="Arial" panose="020B0604020202020204" pitchFamily="34" charset="0"/>
              </a:rPr>
              <a:t>GICO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8102" y="5420960"/>
            <a:ext cx="3371568" cy="1133165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vert="horz" wrap="square" lIns="0" tIns="24926" rIns="0" bIns="0" rtlCol="0">
            <a:spAutoFit/>
          </a:bodyPr>
          <a:lstStyle/>
          <a:p>
            <a:pPr marL="94314" marR="60630" algn="just">
              <a:spcBef>
                <a:spcPts val="196"/>
              </a:spcBef>
            </a:pPr>
            <a:r>
              <a:rPr sz="12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la toma de conciencia  en cuanto al Sistema Integrado de  Gestión que favorezca la mejora  continua, la satisfacción de las  partes interesadas, la seguridad y  salud de los trabajadores y el  c u i d a d o   d e l   p l a n e t a   y   l a  protección del medio ambiente.</a:t>
            </a:r>
          </a:p>
        </p:txBody>
      </p:sp>
    </p:spTree>
    <p:extLst>
      <p:ext uri="{BB962C8B-B14F-4D97-AF65-F5344CB8AC3E}">
        <p14:creationId xmlns:p14="http://schemas.microsoft.com/office/powerpoint/2010/main" val="108069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9808" y="511607"/>
            <a:ext cx="5794965" cy="213114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15880" y="2860115"/>
            <a:ext cx="3048374" cy="353679"/>
            <a:chOff x="429317" y="2287043"/>
            <a:chExt cx="2873375" cy="333375"/>
          </a:xfrm>
        </p:grpSpPr>
        <p:sp>
          <p:nvSpPr>
            <p:cNvPr id="10" name="object 10"/>
            <p:cNvSpPr/>
            <p:nvPr/>
          </p:nvSpPr>
          <p:spPr>
            <a:xfrm>
              <a:off x="432917" y="2290643"/>
              <a:ext cx="2865755" cy="325755"/>
            </a:xfrm>
            <a:custGeom>
              <a:avLst/>
              <a:gdLst/>
              <a:ahLst/>
              <a:cxnLst/>
              <a:rect l="l" t="t" r="r" b="b"/>
              <a:pathLst>
                <a:path w="2865754" h="325755">
                  <a:moveTo>
                    <a:pt x="2702725" y="0"/>
                  </a:moveTo>
                  <a:lnTo>
                    <a:pt x="0" y="0"/>
                  </a:lnTo>
                  <a:lnTo>
                    <a:pt x="0" y="325692"/>
                  </a:lnTo>
                  <a:lnTo>
                    <a:pt x="2702725" y="325692"/>
                  </a:lnTo>
                  <a:lnTo>
                    <a:pt x="2745887" y="319850"/>
                  </a:lnTo>
                  <a:lnTo>
                    <a:pt x="2784752" y="303377"/>
                  </a:lnTo>
                  <a:lnTo>
                    <a:pt x="2817736" y="277857"/>
                  </a:lnTo>
                  <a:lnTo>
                    <a:pt x="2843256" y="244874"/>
                  </a:lnTo>
                  <a:lnTo>
                    <a:pt x="2859729" y="206009"/>
                  </a:lnTo>
                  <a:lnTo>
                    <a:pt x="2865572" y="162847"/>
                  </a:lnTo>
                  <a:lnTo>
                    <a:pt x="2859729" y="119684"/>
                  </a:lnTo>
                  <a:lnTo>
                    <a:pt x="2843256" y="80819"/>
                  </a:lnTo>
                  <a:lnTo>
                    <a:pt x="2817736" y="47835"/>
                  </a:lnTo>
                  <a:lnTo>
                    <a:pt x="2784752" y="22315"/>
                  </a:lnTo>
                  <a:lnTo>
                    <a:pt x="2745887" y="5842"/>
                  </a:lnTo>
                  <a:lnTo>
                    <a:pt x="2702725" y="0"/>
                  </a:lnTo>
                  <a:close/>
                </a:path>
              </a:pathLst>
            </a:custGeom>
            <a:solidFill>
              <a:srgbClr val="EC8423"/>
            </a:solidFill>
          </p:spPr>
          <p:txBody>
            <a:bodyPr wrap="square" lIns="0" tIns="0" rIns="0" bIns="0" rtlCol="0"/>
            <a:lstStyle/>
            <a:p>
              <a:r>
                <a:rPr lang="en-US" sz="2000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 OBJETIVO</a:t>
              </a:r>
              <a:r>
                <a:rPr lang="en-US" sz="2000" b="1" spc="-154" dirty="0">
                  <a:solidFill>
                    <a:srgbClr val="231F20"/>
                  </a:solidFill>
                  <a:latin typeface="Trebuchet MS"/>
                  <a:cs typeface="Trebuchet MS"/>
                </a:rPr>
                <a:t> </a:t>
              </a:r>
              <a:r>
                <a:rPr lang="en-US" sz="2000" b="1" spc="-90" dirty="0">
                  <a:solidFill>
                    <a:srgbClr val="231F20"/>
                  </a:solidFill>
                  <a:latin typeface="Trebuchet MS"/>
                  <a:cs typeface="Trebuchet MS"/>
                </a:rPr>
                <a:t>CORPOR</a:t>
              </a:r>
              <a:r>
                <a:rPr lang="en-US" sz="2000" b="1" spc="-186" dirty="0">
                  <a:solidFill>
                    <a:srgbClr val="231F20"/>
                  </a:solidFill>
                  <a:latin typeface="Trebuchet MS"/>
                  <a:cs typeface="Trebuchet MS"/>
                </a:rPr>
                <a:t>A</a:t>
              </a:r>
              <a:r>
                <a:rPr lang="en-US" sz="2000" b="1" spc="-117" dirty="0">
                  <a:solidFill>
                    <a:srgbClr val="231F20"/>
                  </a:solidFill>
                  <a:latin typeface="Trebuchet MS"/>
                  <a:cs typeface="Trebuchet MS"/>
                </a:rPr>
                <a:t>TIVO:</a:t>
              </a:r>
              <a:endParaRPr lang="en-US" sz="2000" dirty="0">
                <a:latin typeface="Trebuchet MS"/>
                <a:cs typeface="Trebuchet M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32917" y="2290643"/>
              <a:ext cx="2865755" cy="325755"/>
            </a:xfrm>
            <a:custGeom>
              <a:avLst/>
              <a:gdLst/>
              <a:ahLst/>
              <a:cxnLst/>
              <a:rect l="l" t="t" r="r" b="b"/>
              <a:pathLst>
                <a:path w="2865754" h="325755">
                  <a:moveTo>
                    <a:pt x="0" y="0"/>
                  </a:moveTo>
                  <a:lnTo>
                    <a:pt x="2702725" y="0"/>
                  </a:lnTo>
                  <a:lnTo>
                    <a:pt x="2745887" y="5842"/>
                  </a:lnTo>
                  <a:lnTo>
                    <a:pt x="2784752" y="22315"/>
                  </a:lnTo>
                  <a:lnTo>
                    <a:pt x="2817736" y="47835"/>
                  </a:lnTo>
                  <a:lnTo>
                    <a:pt x="2843256" y="80819"/>
                  </a:lnTo>
                  <a:lnTo>
                    <a:pt x="2859729" y="119684"/>
                  </a:lnTo>
                  <a:lnTo>
                    <a:pt x="2865572" y="162847"/>
                  </a:lnTo>
                  <a:lnTo>
                    <a:pt x="2859729" y="206009"/>
                  </a:lnTo>
                  <a:lnTo>
                    <a:pt x="2843256" y="244874"/>
                  </a:lnTo>
                  <a:lnTo>
                    <a:pt x="2817736" y="277857"/>
                  </a:lnTo>
                  <a:lnTo>
                    <a:pt x="2784752" y="303377"/>
                  </a:lnTo>
                  <a:lnTo>
                    <a:pt x="2745887" y="319850"/>
                  </a:lnTo>
                  <a:lnTo>
                    <a:pt x="2702725" y="325692"/>
                  </a:lnTo>
                  <a:lnTo>
                    <a:pt x="0" y="325692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EC8423"/>
              </a:solidFill>
            </a:ln>
          </p:spPr>
          <p:txBody>
            <a:bodyPr wrap="square" lIns="0" tIns="0" rIns="0" bIns="0" rtlCol="0"/>
            <a:lstStyle/>
            <a:p>
              <a:endParaRPr sz="1910"/>
            </a:p>
          </p:txBody>
        </p:sp>
      </p:grpSp>
      <p:sp>
        <p:nvSpPr>
          <p:cNvPr id="12" name="object 12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DD416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14" name="object 14"/>
          <p:cNvSpPr txBox="1"/>
          <p:nvPr/>
        </p:nvSpPr>
        <p:spPr>
          <a:xfrm>
            <a:off x="6314194" y="3209529"/>
            <a:ext cx="5193518" cy="2854767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3473" rIns="0" bIns="0" rtlCol="0">
            <a:spAutoFit/>
          </a:bodyPr>
          <a:lstStyle/>
          <a:p>
            <a:pPr marL="92967" marR="101051" indent="-78146" algn="just">
              <a:lnSpc>
                <a:spcPct val="105500"/>
              </a:lnSpc>
              <a:spcBef>
                <a:spcPts val="5"/>
              </a:spcBef>
              <a:buChar char="•"/>
              <a:tabLst>
                <a:tab pos="230396" algn="l"/>
              </a:tabLst>
            </a:pP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implementación de nuevos portafolios de servicios sociales y  de negocios para satisfacer las necesidades y expectativas de los  aﬁliados.</a:t>
            </a:r>
          </a:p>
          <a:p>
            <a:pPr marL="92967" marR="101724" indent="-78146" algn="just">
              <a:lnSpc>
                <a:spcPct val="105500"/>
              </a:lnSpc>
              <a:spcBef>
                <a:spcPts val="5"/>
              </a:spcBef>
              <a:buClr>
                <a:srgbClr val="231F20"/>
              </a:buClr>
              <a:buFont typeface="Arial MT"/>
              <a:buChar char="•"/>
              <a:tabLst>
                <a:tab pos="282942" algn="l"/>
              </a:tabLst>
            </a:pP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alianzas y convenios comerciales de impacto para la  prestación de servicios para incrementar coberturas</a:t>
            </a:r>
          </a:p>
          <a:p>
            <a:pPr marL="92967" indent="-66693" algn="just">
              <a:spcBef>
                <a:spcPts val="5"/>
              </a:spcBef>
              <a:buChar char="•"/>
              <a:tabLst>
                <a:tab pos="229048" algn="l"/>
              </a:tabLst>
            </a:pP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Institucional en los Municipios del Departamento</a:t>
            </a:r>
          </a:p>
          <a:p>
            <a:pPr marL="92967" marR="101051" indent="-78146" algn="just">
              <a:lnSpc>
                <a:spcPct val="105500"/>
              </a:lnSpc>
              <a:spcBef>
                <a:spcPts val="5"/>
              </a:spcBef>
              <a:buChar char="•"/>
              <a:tabLst>
                <a:tab pos="246564" algn="l"/>
              </a:tabLst>
            </a:pP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 la infraestructura tecnológica para la minería de datos de la  Caja de Compensación Familiar de Nariño.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15880" y="3257224"/>
            <a:ext cx="5471411" cy="156966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92967" marR="80841" algn="just"/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cobertura de servicios en el Departamento de Nariño,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priorizando las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categorías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subsidiadas, mediante la Innovación de los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sociales,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satisfagan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r>
              <a:rPr lang="es-ES" sz="1600" spc="-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16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expectativas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600" spc="-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1600" spc="-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es-ES" sz="1600" spc="-11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interesadas</a:t>
            </a:r>
            <a:r>
              <a:rPr lang="es-ES" sz="16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identiﬁcadas</a:t>
            </a:r>
            <a:r>
              <a:rPr lang="es-ES" sz="16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s-ES" sz="1600" spc="-1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1600" spc="-11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Corporación.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5880" y="4905134"/>
            <a:ext cx="4398147" cy="5847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92967" algn="just">
              <a:spcBef>
                <a:spcPts val="5"/>
              </a:spcBef>
            </a:pP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la imagen de la Caja de Compensación Familiar de Nariño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6314194" y="2800371"/>
            <a:ext cx="2352469" cy="400110"/>
            <a:chOff x="8335674" y="1417356"/>
            <a:chExt cx="2352469" cy="400110"/>
          </a:xfrm>
        </p:grpSpPr>
        <p:grpSp>
          <p:nvGrpSpPr>
            <p:cNvPr id="4" name="object 4"/>
            <p:cNvGrpSpPr/>
            <p:nvPr/>
          </p:nvGrpSpPr>
          <p:grpSpPr>
            <a:xfrm>
              <a:off x="8335674" y="1424253"/>
              <a:ext cx="2352469" cy="353679"/>
              <a:chOff x="444650" y="4067880"/>
              <a:chExt cx="2217420" cy="33337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448250" y="4071480"/>
                <a:ext cx="2209800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2209800" h="325754">
                    <a:moveTo>
                      <a:pt x="2046952" y="0"/>
                    </a:moveTo>
                    <a:lnTo>
                      <a:pt x="0" y="0"/>
                    </a:lnTo>
                    <a:lnTo>
                      <a:pt x="0" y="325692"/>
                    </a:lnTo>
                    <a:lnTo>
                      <a:pt x="2046952" y="325692"/>
                    </a:lnTo>
                    <a:lnTo>
                      <a:pt x="2090115" y="319850"/>
                    </a:lnTo>
                    <a:lnTo>
                      <a:pt x="2128980" y="303377"/>
                    </a:lnTo>
                    <a:lnTo>
                      <a:pt x="2161963" y="277857"/>
                    </a:lnTo>
                    <a:lnTo>
                      <a:pt x="2187483" y="244874"/>
                    </a:lnTo>
                    <a:lnTo>
                      <a:pt x="2203956" y="206009"/>
                    </a:lnTo>
                    <a:lnTo>
                      <a:pt x="2209798" y="162847"/>
                    </a:lnTo>
                    <a:lnTo>
                      <a:pt x="2203956" y="119684"/>
                    </a:lnTo>
                    <a:lnTo>
                      <a:pt x="2187483" y="80819"/>
                    </a:lnTo>
                    <a:lnTo>
                      <a:pt x="2161963" y="47835"/>
                    </a:lnTo>
                    <a:lnTo>
                      <a:pt x="2128980" y="22315"/>
                    </a:lnTo>
                    <a:lnTo>
                      <a:pt x="2090115" y="5842"/>
                    </a:lnTo>
                    <a:lnTo>
                      <a:pt x="2046952" y="0"/>
                    </a:lnTo>
                    <a:close/>
                  </a:path>
                </a:pathLst>
              </a:custGeom>
              <a:solidFill>
                <a:srgbClr val="EC8423"/>
              </a:solidFill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448250" y="4071480"/>
                <a:ext cx="2209800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2209800" h="325754">
                    <a:moveTo>
                      <a:pt x="0" y="0"/>
                    </a:moveTo>
                    <a:lnTo>
                      <a:pt x="2046952" y="0"/>
                    </a:lnTo>
                    <a:lnTo>
                      <a:pt x="2090115" y="5842"/>
                    </a:lnTo>
                    <a:lnTo>
                      <a:pt x="2128980" y="22315"/>
                    </a:lnTo>
                    <a:lnTo>
                      <a:pt x="2161963" y="47835"/>
                    </a:lnTo>
                    <a:lnTo>
                      <a:pt x="2187483" y="80819"/>
                    </a:lnTo>
                    <a:lnTo>
                      <a:pt x="2203956" y="119684"/>
                    </a:lnTo>
                    <a:lnTo>
                      <a:pt x="2209798" y="162847"/>
                    </a:lnTo>
                    <a:lnTo>
                      <a:pt x="2203956" y="206009"/>
                    </a:lnTo>
                    <a:lnTo>
                      <a:pt x="2187483" y="244874"/>
                    </a:lnTo>
                    <a:lnTo>
                      <a:pt x="2161963" y="277857"/>
                    </a:lnTo>
                    <a:lnTo>
                      <a:pt x="2128980" y="303377"/>
                    </a:lnTo>
                    <a:lnTo>
                      <a:pt x="2090115" y="319850"/>
                    </a:lnTo>
                    <a:lnTo>
                      <a:pt x="2046952" y="325692"/>
                    </a:lnTo>
                    <a:lnTo>
                      <a:pt x="0" y="325692"/>
                    </a:lnTo>
                    <a:lnTo>
                      <a:pt x="0" y="0"/>
                    </a:lnTo>
                    <a:close/>
                  </a:path>
                </a:pathLst>
              </a:custGeom>
              <a:ln w="7199">
                <a:solidFill>
                  <a:srgbClr val="EC8423"/>
                </a:solidFill>
              </a:ln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</p:grpSp>
        <p:sp>
          <p:nvSpPr>
            <p:cNvPr id="17" name="CuadroTexto 16"/>
            <p:cNvSpPr txBox="1"/>
            <p:nvPr/>
          </p:nvSpPr>
          <p:spPr>
            <a:xfrm>
              <a:off x="8335674" y="1417356"/>
              <a:ext cx="17022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spc="-90" dirty="0">
                  <a:solidFill>
                    <a:srgbClr val="231F20"/>
                  </a:solidFill>
                  <a:latin typeface="Trebuchet MS"/>
                  <a:cs typeface="Trebuchet MS"/>
                </a:rPr>
                <a:t>ESTRATEGIAS</a:t>
              </a:r>
              <a:r>
                <a:rPr lang="en-US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: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831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9017" y="2488059"/>
            <a:ext cx="3274729" cy="353679"/>
            <a:chOff x="419159" y="2511064"/>
            <a:chExt cx="3086735" cy="333375"/>
          </a:xfrm>
        </p:grpSpPr>
        <p:sp>
          <p:nvSpPr>
            <p:cNvPr id="3" name="object 3"/>
            <p:cNvSpPr/>
            <p:nvPr/>
          </p:nvSpPr>
          <p:spPr>
            <a:xfrm>
              <a:off x="422758" y="2514664"/>
              <a:ext cx="3079115" cy="325755"/>
            </a:xfrm>
            <a:custGeom>
              <a:avLst/>
              <a:gdLst/>
              <a:ahLst/>
              <a:cxnLst/>
              <a:rect l="l" t="t" r="r" b="b"/>
              <a:pathLst>
                <a:path w="3079115" h="325755">
                  <a:moveTo>
                    <a:pt x="2916082" y="0"/>
                  </a:moveTo>
                  <a:lnTo>
                    <a:pt x="0" y="0"/>
                  </a:lnTo>
                  <a:lnTo>
                    <a:pt x="0" y="325691"/>
                  </a:lnTo>
                  <a:lnTo>
                    <a:pt x="2916082" y="325691"/>
                  </a:lnTo>
                  <a:lnTo>
                    <a:pt x="2959245" y="319848"/>
                  </a:lnTo>
                  <a:lnTo>
                    <a:pt x="2998109" y="303376"/>
                  </a:lnTo>
                  <a:lnTo>
                    <a:pt x="3031093" y="277856"/>
                  </a:lnTo>
                  <a:lnTo>
                    <a:pt x="3056613" y="244873"/>
                  </a:lnTo>
                  <a:lnTo>
                    <a:pt x="3073085" y="206008"/>
                  </a:lnTo>
                  <a:lnTo>
                    <a:pt x="3078928" y="162845"/>
                  </a:lnTo>
                  <a:lnTo>
                    <a:pt x="3073085" y="119683"/>
                  </a:lnTo>
                  <a:lnTo>
                    <a:pt x="3056613" y="80818"/>
                  </a:lnTo>
                  <a:lnTo>
                    <a:pt x="3031093" y="47834"/>
                  </a:lnTo>
                  <a:lnTo>
                    <a:pt x="2998109" y="22315"/>
                  </a:lnTo>
                  <a:lnTo>
                    <a:pt x="2959245" y="5842"/>
                  </a:lnTo>
                  <a:lnTo>
                    <a:pt x="2916082" y="0"/>
                  </a:lnTo>
                  <a:close/>
                </a:path>
              </a:pathLst>
            </a:custGeom>
            <a:solidFill>
              <a:srgbClr val="EC8423"/>
            </a:solidFill>
          </p:spPr>
          <p:txBody>
            <a:bodyPr wrap="square" lIns="0" tIns="0" rIns="0" bIns="0" rtlCol="0"/>
            <a:lstStyle/>
            <a:p>
              <a:r>
                <a:rPr lang="en-US" sz="2000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 OBJETIVO</a:t>
              </a:r>
              <a:r>
                <a:rPr lang="en-US" sz="2000" b="1" spc="-154" dirty="0">
                  <a:solidFill>
                    <a:srgbClr val="231F20"/>
                  </a:solidFill>
                  <a:latin typeface="Trebuchet MS"/>
                  <a:cs typeface="Trebuchet MS"/>
                </a:rPr>
                <a:t> </a:t>
              </a:r>
              <a:r>
                <a:rPr lang="en-US" sz="2000" b="1" spc="-90" dirty="0">
                  <a:solidFill>
                    <a:srgbClr val="231F20"/>
                  </a:solidFill>
                  <a:latin typeface="Trebuchet MS"/>
                  <a:cs typeface="Trebuchet MS"/>
                </a:rPr>
                <a:t>CORPOR</a:t>
              </a:r>
              <a:r>
                <a:rPr lang="en-US" sz="2000" b="1" spc="-186" dirty="0">
                  <a:solidFill>
                    <a:srgbClr val="231F20"/>
                  </a:solidFill>
                  <a:latin typeface="Trebuchet MS"/>
                  <a:cs typeface="Trebuchet MS"/>
                </a:rPr>
                <a:t>A</a:t>
              </a:r>
              <a:r>
                <a:rPr lang="en-US" sz="2000" b="1" spc="-117" dirty="0">
                  <a:solidFill>
                    <a:srgbClr val="231F20"/>
                  </a:solidFill>
                  <a:latin typeface="Trebuchet MS"/>
                  <a:cs typeface="Trebuchet MS"/>
                </a:rPr>
                <a:t>TIVO:</a:t>
              </a:r>
              <a:endParaRPr lang="en-US" sz="20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422758" y="2514664"/>
              <a:ext cx="3079115" cy="325755"/>
            </a:xfrm>
            <a:custGeom>
              <a:avLst/>
              <a:gdLst/>
              <a:ahLst/>
              <a:cxnLst/>
              <a:rect l="l" t="t" r="r" b="b"/>
              <a:pathLst>
                <a:path w="3079115" h="325755">
                  <a:moveTo>
                    <a:pt x="0" y="0"/>
                  </a:moveTo>
                  <a:lnTo>
                    <a:pt x="2916082" y="0"/>
                  </a:lnTo>
                  <a:lnTo>
                    <a:pt x="2959245" y="5842"/>
                  </a:lnTo>
                  <a:lnTo>
                    <a:pt x="2998109" y="22315"/>
                  </a:lnTo>
                  <a:lnTo>
                    <a:pt x="3031093" y="47834"/>
                  </a:lnTo>
                  <a:lnTo>
                    <a:pt x="3056613" y="80818"/>
                  </a:lnTo>
                  <a:lnTo>
                    <a:pt x="3073085" y="119683"/>
                  </a:lnTo>
                  <a:lnTo>
                    <a:pt x="3078928" y="162845"/>
                  </a:lnTo>
                  <a:lnTo>
                    <a:pt x="3073085" y="206008"/>
                  </a:lnTo>
                  <a:lnTo>
                    <a:pt x="3056613" y="244873"/>
                  </a:lnTo>
                  <a:lnTo>
                    <a:pt x="3031093" y="277856"/>
                  </a:lnTo>
                  <a:lnTo>
                    <a:pt x="2998109" y="303376"/>
                  </a:lnTo>
                  <a:lnTo>
                    <a:pt x="2959245" y="319848"/>
                  </a:lnTo>
                  <a:lnTo>
                    <a:pt x="2916082" y="325691"/>
                  </a:lnTo>
                  <a:lnTo>
                    <a:pt x="0" y="325691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EC8423"/>
              </a:solidFill>
            </a:ln>
          </p:spPr>
          <p:txBody>
            <a:bodyPr wrap="square" lIns="0" tIns="0" rIns="0" bIns="0" rtlCol="0"/>
            <a:lstStyle/>
            <a:p>
              <a:endParaRPr sz="1910"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339800" y="2456545"/>
            <a:ext cx="2352469" cy="353679"/>
            <a:chOff x="428997" y="3693470"/>
            <a:chExt cx="2217420" cy="333375"/>
          </a:xfrm>
        </p:grpSpPr>
        <p:sp>
          <p:nvSpPr>
            <p:cNvPr id="6" name="object 6"/>
            <p:cNvSpPr/>
            <p:nvPr/>
          </p:nvSpPr>
          <p:spPr>
            <a:xfrm>
              <a:off x="432597" y="3697070"/>
              <a:ext cx="2209800" cy="325755"/>
            </a:xfrm>
            <a:custGeom>
              <a:avLst/>
              <a:gdLst/>
              <a:ahLst/>
              <a:cxnLst/>
              <a:rect l="l" t="t" r="r" b="b"/>
              <a:pathLst>
                <a:path w="2209800" h="325754">
                  <a:moveTo>
                    <a:pt x="2046952" y="0"/>
                  </a:moveTo>
                  <a:lnTo>
                    <a:pt x="0" y="0"/>
                  </a:lnTo>
                  <a:lnTo>
                    <a:pt x="0" y="325691"/>
                  </a:lnTo>
                  <a:lnTo>
                    <a:pt x="2046952" y="325691"/>
                  </a:lnTo>
                  <a:lnTo>
                    <a:pt x="2090115" y="319848"/>
                  </a:lnTo>
                  <a:lnTo>
                    <a:pt x="2128980" y="303376"/>
                  </a:lnTo>
                  <a:lnTo>
                    <a:pt x="2161963" y="277856"/>
                  </a:lnTo>
                  <a:lnTo>
                    <a:pt x="2187483" y="244873"/>
                  </a:lnTo>
                  <a:lnTo>
                    <a:pt x="2203956" y="206008"/>
                  </a:lnTo>
                  <a:lnTo>
                    <a:pt x="2209798" y="162845"/>
                  </a:lnTo>
                  <a:lnTo>
                    <a:pt x="2203956" y="119683"/>
                  </a:lnTo>
                  <a:lnTo>
                    <a:pt x="2187483" y="80818"/>
                  </a:lnTo>
                  <a:lnTo>
                    <a:pt x="2161963" y="47834"/>
                  </a:lnTo>
                  <a:lnTo>
                    <a:pt x="2128980" y="22315"/>
                  </a:lnTo>
                  <a:lnTo>
                    <a:pt x="2090115" y="5842"/>
                  </a:lnTo>
                  <a:lnTo>
                    <a:pt x="2046952" y="0"/>
                  </a:lnTo>
                  <a:close/>
                </a:path>
              </a:pathLst>
            </a:custGeom>
            <a:solidFill>
              <a:srgbClr val="EC8423"/>
            </a:solidFill>
          </p:spPr>
          <p:txBody>
            <a:bodyPr wrap="square" lIns="0" tIns="0" rIns="0" bIns="0" rtlCol="0"/>
            <a:lstStyle/>
            <a:p>
              <a:r>
                <a:rPr lang="en-US" sz="2000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 ESTRATEGIAS:</a:t>
              </a:r>
              <a:endParaRPr lang="en-US" sz="2000" dirty="0">
                <a:latin typeface="Trebuchet MS"/>
                <a:cs typeface="Trebuchet M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32597" y="3697070"/>
              <a:ext cx="2209800" cy="325755"/>
            </a:xfrm>
            <a:custGeom>
              <a:avLst/>
              <a:gdLst/>
              <a:ahLst/>
              <a:cxnLst/>
              <a:rect l="l" t="t" r="r" b="b"/>
              <a:pathLst>
                <a:path w="2209800" h="325754">
                  <a:moveTo>
                    <a:pt x="0" y="0"/>
                  </a:moveTo>
                  <a:lnTo>
                    <a:pt x="2046952" y="0"/>
                  </a:lnTo>
                  <a:lnTo>
                    <a:pt x="2090115" y="5842"/>
                  </a:lnTo>
                  <a:lnTo>
                    <a:pt x="2128980" y="22315"/>
                  </a:lnTo>
                  <a:lnTo>
                    <a:pt x="2161963" y="47834"/>
                  </a:lnTo>
                  <a:lnTo>
                    <a:pt x="2187483" y="80818"/>
                  </a:lnTo>
                  <a:lnTo>
                    <a:pt x="2203956" y="119683"/>
                  </a:lnTo>
                  <a:lnTo>
                    <a:pt x="2209798" y="162845"/>
                  </a:lnTo>
                  <a:lnTo>
                    <a:pt x="2203956" y="206008"/>
                  </a:lnTo>
                  <a:lnTo>
                    <a:pt x="2187483" y="244873"/>
                  </a:lnTo>
                  <a:lnTo>
                    <a:pt x="2161963" y="277856"/>
                  </a:lnTo>
                  <a:lnTo>
                    <a:pt x="2128980" y="303376"/>
                  </a:lnTo>
                  <a:lnTo>
                    <a:pt x="2090115" y="319848"/>
                  </a:lnTo>
                  <a:lnTo>
                    <a:pt x="2046952" y="325691"/>
                  </a:lnTo>
                  <a:lnTo>
                    <a:pt x="0" y="325691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EC8423"/>
              </a:solidFill>
            </a:ln>
          </p:spPr>
          <p:txBody>
            <a:bodyPr wrap="square" lIns="0" tIns="0" rIns="0" bIns="0" rtlCol="0"/>
            <a:lstStyle/>
            <a:p>
              <a:endParaRPr sz="1910"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8080" y="378823"/>
            <a:ext cx="4748104" cy="177175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247527" y="2850536"/>
            <a:ext cx="5764462" cy="3460702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3473" rIns="0" bIns="0" rtlCol="0">
            <a:spAutoFit/>
          </a:bodyPr>
          <a:lstStyle/>
          <a:p>
            <a:pPr marL="252290" marR="19536" indent="-171450">
              <a:buFont typeface="Arial" panose="020B0604020202020204" pitchFamily="34" charset="0"/>
              <a:buChar char="•"/>
              <a:tabLst>
                <a:tab pos="157639" algn="l"/>
              </a:tabLst>
            </a:pP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mercadeo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digital para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comercialización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negocios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Caja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2290" marR="20210" indent="-171450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02775" algn="l"/>
              </a:tabLst>
            </a:pP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Racionalización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trámites mediante la aplicación de procesos  digitales, para facilitar a los aﬁliados respuestas y atención oportuna.</a:t>
            </a:r>
          </a:p>
          <a:p>
            <a:pPr marL="252290" marR="20210" indent="-171450" algn="just">
              <a:buFont typeface="Arial" panose="020B0604020202020204" pitchFamily="34" charset="0"/>
              <a:buChar char="•"/>
              <a:tabLst>
                <a:tab pos="193344" algn="l"/>
              </a:tabLst>
            </a:pP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la Gestión de Talento Humano a través de procesos  de formación y capacitación integral y pertinente a cada unidad o área  de la Corporación.</a:t>
            </a:r>
          </a:p>
          <a:p>
            <a:pPr marL="252290" marR="20210" indent="-171450" algn="just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00080" algn="l"/>
              </a:tabLst>
            </a:pP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del talento humano con oportunidades de crecimiento  profesional y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600" spc="-5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290" marR="20210" indent="-171450" algn="just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200080" algn="l"/>
              </a:tabLst>
            </a:pP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Implementar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mecanismos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directa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efectiva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el  </a:t>
            </a:r>
            <a:r>
              <a:rPr sz="16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2964" marR="20210" indent="-171450" algn="just"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195365" algn="l"/>
              </a:tabLst>
            </a:pPr>
            <a:r>
              <a:rPr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la infraestructura de la Caja en la prestación de los servicios  sociales</a:t>
            </a:r>
          </a:p>
        </p:txBody>
      </p:sp>
      <p:sp>
        <p:nvSpPr>
          <p:cNvPr id="13" name="object 13"/>
          <p:cNvSpPr/>
          <p:nvPr/>
        </p:nvSpPr>
        <p:spPr>
          <a:xfrm>
            <a:off x="3543244" y="7011200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DD416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14" name="CuadroTexto 13"/>
          <p:cNvSpPr txBox="1"/>
          <p:nvPr/>
        </p:nvSpPr>
        <p:spPr>
          <a:xfrm>
            <a:off x="482835" y="2871659"/>
            <a:ext cx="4536015" cy="147732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ES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Aumentar</a:t>
            </a:r>
            <a:r>
              <a:rPr lang="es-ES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efectividad</a:t>
            </a:r>
            <a:r>
              <a:rPr lang="es-ES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organizacional,</a:t>
            </a:r>
            <a:r>
              <a:rPr lang="es-ES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s-ES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pc="-31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la gerencia del talento humano, mejorar la </a:t>
            </a:r>
            <a:r>
              <a:rPr lang="es-ES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</a:t>
            </a:r>
            <a:r>
              <a:rPr lang="es-ES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lang="es-ES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lograr</a:t>
            </a:r>
            <a:r>
              <a:rPr lang="es-ES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pc="-1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lang="es-ES" spc="-13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3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5396" y="2557969"/>
            <a:ext cx="3153467" cy="353679"/>
            <a:chOff x="444564" y="2500553"/>
            <a:chExt cx="2972435" cy="333375"/>
          </a:xfrm>
        </p:grpSpPr>
        <p:sp>
          <p:nvSpPr>
            <p:cNvPr id="3" name="object 3"/>
            <p:cNvSpPr/>
            <p:nvPr/>
          </p:nvSpPr>
          <p:spPr>
            <a:xfrm>
              <a:off x="448163" y="2504152"/>
              <a:ext cx="2964815" cy="325755"/>
            </a:xfrm>
            <a:custGeom>
              <a:avLst/>
              <a:gdLst/>
              <a:ahLst/>
              <a:cxnLst/>
              <a:rect l="l" t="t" r="r" b="b"/>
              <a:pathLst>
                <a:path w="2964815" h="325755">
                  <a:moveTo>
                    <a:pt x="2801778" y="0"/>
                  </a:moveTo>
                  <a:lnTo>
                    <a:pt x="0" y="0"/>
                  </a:lnTo>
                  <a:lnTo>
                    <a:pt x="0" y="325691"/>
                  </a:lnTo>
                  <a:lnTo>
                    <a:pt x="2801778" y="325691"/>
                  </a:lnTo>
                  <a:lnTo>
                    <a:pt x="2844942" y="319848"/>
                  </a:lnTo>
                  <a:lnTo>
                    <a:pt x="2883808" y="303376"/>
                  </a:lnTo>
                  <a:lnTo>
                    <a:pt x="2916791" y="277856"/>
                  </a:lnTo>
                  <a:lnTo>
                    <a:pt x="2942311" y="244873"/>
                  </a:lnTo>
                  <a:lnTo>
                    <a:pt x="2958783" y="206008"/>
                  </a:lnTo>
                  <a:lnTo>
                    <a:pt x="2964625" y="162845"/>
                  </a:lnTo>
                  <a:lnTo>
                    <a:pt x="2958783" y="119683"/>
                  </a:lnTo>
                  <a:lnTo>
                    <a:pt x="2942311" y="80818"/>
                  </a:lnTo>
                  <a:lnTo>
                    <a:pt x="2916791" y="47834"/>
                  </a:lnTo>
                  <a:lnTo>
                    <a:pt x="2883808" y="22315"/>
                  </a:lnTo>
                  <a:lnTo>
                    <a:pt x="2844942" y="5842"/>
                  </a:lnTo>
                  <a:lnTo>
                    <a:pt x="2801778" y="0"/>
                  </a:lnTo>
                  <a:close/>
                </a:path>
              </a:pathLst>
            </a:custGeom>
            <a:solidFill>
              <a:srgbClr val="EC8423"/>
            </a:solidFill>
          </p:spPr>
          <p:txBody>
            <a:bodyPr wrap="square" lIns="0" tIns="0" rIns="0" bIns="0" rtlCol="0"/>
            <a:lstStyle/>
            <a:p>
              <a:r>
                <a:rPr lang="en-US" sz="2000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 OBJETIVO</a:t>
              </a:r>
              <a:r>
                <a:rPr lang="en-US" sz="2000" b="1" spc="-154" dirty="0">
                  <a:solidFill>
                    <a:srgbClr val="231F20"/>
                  </a:solidFill>
                  <a:latin typeface="Trebuchet MS"/>
                  <a:cs typeface="Trebuchet MS"/>
                </a:rPr>
                <a:t> </a:t>
              </a:r>
              <a:r>
                <a:rPr lang="en-US" sz="2000" b="1" spc="-90" dirty="0">
                  <a:solidFill>
                    <a:srgbClr val="231F20"/>
                  </a:solidFill>
                  <a:latin typeface="Trebuchet MS"/>
                  <a:cs typeface="Trebuchet MS"/>
                </a:rPr>
                <a:t>CORPOR</a:t>
              </a:r>
              <a:r>
                <a:rPr lang="en-US" sz="2000" b="1" spc="-186" dirty="0">
                  <a:solidFill>
                    <a:srgbClr val="231F20"/>
                  </a:solidFill>
                  <a:latin typeface="Trebuchet MS"/>
                  <a:cs typeface="Trebuchet MS"/>
                </a:rPr>
                <a:t>A</a:t>
              </a:r>
              <a:r>
                <a:rPr lang="en-US" sz="2000" b="1" spc="-117" dirty="0">
                  <a:solidFill>
                    <a:srgbClr val="231F20"/>
                  </a:solidFill>
                  <a:latin typeface="Trebuchet MS"/>
                  <a:cs typeface="Trebuchet MS"/>
                </a:rPr>
                <a:t>TIVO:</a:t>
              </a:r>
              <a:endParaRPr lang="en-US" sz="20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448163" y="2504152"/>
              <a:ext cx="2964815" cy="325755"/>
            </a:xfrm>
            <a:custGeom>
              <a:avLst/>
              <a:gdLst/>
              <a:ahLst/>
              <a:cxnLst/>
              <a:rect l="l" t="t" r="r" b="b"/>
              <a:pathLst>
                <a:path w="2964815" h="325755">
                  <a:moveTo>
                    <a:pt x="0" y="0"/>
                  </a:moveTo>
                  <a:lnTo>
                    <a:pt x="2801778" y="0"/>
                  </a:lnTo>
                  <a:lnTo>
                    <a:pt x="2844942" y="5842"/>
                  </a:lnTo>
                  <a:lnTo>
                    <a:pt x="2883808" y="22315"/>
                  </a:lnTo>
                  <a:lnTo>
                    <a:pt x="2916791" y="47834"/>
                  </a:lnTo>
                  <a:lnTo>
                    <a:pt x="2942311" y="80818"/>
                  </a:lnTo>
                  <a:lnTo>
                    <a:pt x="2958783" y="119683"/>
                  </a:lnTo>
                  <a:lnTo>
                    <a:pt x="2964625" y="162845"/>
                  </a:lnTo>
                  <a:lnTo>
                    <a:pt x="2958783" y="206008"/>
                  </a:lnTo>
                  <a:lnTo>
                    <a:pt x="2942311" y="244873"/>
                  </a:lnTo>
                  <a:lnTo>
                    <a:pt x="2916791" y="277856"/>
                  </a:lnTo>
                  <a:lnTo>
                    <a:pt x="2883808" y="303376"/>
                  </a:lnTo>
                  <a:lnTo>
                    <a:pt x="2844942" y="319848"/>
                  </a:lnTo>
                  <a:lnTo>
                    <a:pt x="2801778" y="325691"/>
                  </a:lnTo>
                  <a:lnTo>
                    <a:pt x="0" y="325691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EC8423"/>
              </a:solidFill>
            </a:ln>
          </p:spPr>
          <p:txBody>
            <a:bodyPr wrap="square" lIns="0" tIns="0" rIns="0" bIns="0" rtlCol="0"/>
            <a:lstStyle/>
            <a:p>
              <a:endParaRPr sz="1910"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3516" y="345462"/>
            <a:ext cx="5201514" cy="201284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77150" y="2968852"/>
            <a:ext cx="6620127" cy="3286295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13473" rIns="0" bIns="0" rtlCol="0">
            <a:spAutoFit/>
          </a:bodyPr>
          <a:lstStyle/>
          <a:p>
            <a:pPr marL="230396" marR="61977" indent="-131366" algn="just">
              <a:lnSpc>
                <a:spcPct val="103400"/>
              </a:lnSpc>
              <a:spcBef>
                <a:spcPts val="5"/>
              </a:spcBef>
              <a:buChar char="•"/>
              <a:tabLst>
                <a:tab pos="220963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Adopción de una cultura de uso eﬁciente de los recursos ﬁnancieros,  físicos, tecnológicos y de información para mejorar y mantener  resultados positivos en los servicios y negocios de la Caja.</a:t>
            </a:r>
          </a:p>
          <a:p>
            <a:pPr marL="229722" marR="62651" indent="-131366" algn="just">
              <a:lnSpc>
                <a:spcPct val="103400"/>
              </a:lnSpc>
              <a:buChar char="•"/>
              <a:tabLst>
                <a:tab pos="220963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Establecer un plan de seguimiento al </a:t>
            </a:r>
            <a:r>
              <a:rPr sz="1600" spc="32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</a:t>
            </a: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ﬁnanciero de la  Corporación.</a:t>
            </a:r>
          </a:p>
          <a:p>
            <a:pPr marL="229722" marR="62651" indent="-131366" algn="just">
              <a:lnSpc>
                <a:spcPct val="103400"/>
              </a:lnSpc>
              <a:buChar char="•"/>
              <a:tabLst>
                <a:tab pos="220291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Mejoramiento de la planeación estratégica de las unidades de  negocios y / o áreas de servicio.</a:t>
            </a:r>
          </a:p>
          <a:p>
            <a:pPr marL="229722" marR="62651" indent="-131366" algn="just">
              <a:lnSpc>
                <a:spcPct val="103400"/>
              </a:lnSpc>
              <a:buChar char="•"/>
              <a:tabLst>
                <a:tab pos="220291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 del análisis y conocimiento de hechos y datos para la  toma de decisiones oportunas.</a:t>
            </a:r>
          </a:p>
          <a:p>
            <a:pPr marL="219617" indent="-121935" algn="just">
              <a:spcBef>
                <a:spcPts val="42"/>
              </a:spcBef>
              <a:buChar char="•"/>
              <a:tabLst>
                <a:tab pos="220291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Diseñar el modelo de negocio para las unidades autocosteables</a:t>
            </a:r>
          </a:p>
          <a:p>
            <a:pPr marL="229722" marR="62651" indent="-131366" algn="just">
              <a:lnSpc>
                <a:spcPct val="103400"/>
              </a:lnSpc>
              <a:buChar char="•"/>
              <a:tabLst>
                <a:tab pos="220291" algn="l"/>
              </a:tabLst>
            </a:pPr>
            <a:r>
              <a:rPr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Lograr la liquidación de la EPS que operó la Caja de Compensación  Familiar de Nariño</a:t>
            </a:r>
          </a:p>
        </p:txBody>
      </p:sp>
      <p:sp>
        <p:nvSpPr>
          <p:cNvPr id="13" name="object 13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DD416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14" name="CuadroTexto 13"/>
          <p:cNvSpPr txBox="1"/>
          <p:nvPr/>
        </p:nvSpPr>
        <p:spPr>
          <a:xfrm>
            <a:off x="349214" y="3187337"/>
            <a:ext cx="3834743" cy="107721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Reestructurar</a:t>
            </a:r>
            <a:r>
              <a:rPr lang="es-ES" sz="16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16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s-ES" sz="16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6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negocio</a:t>
            </a:r>
            <a:r>
              <a:rPr lang="es-ES" sz="16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1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600" spc="2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unidades </a:t>
            </a:r>
            <a:r>
              <a:rPr lang="es-ES" sz="1600" spc="-31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costeables,</a:t>
            </a:r>
            <a:r>
              <a:rPr lang="es-ES" sz="1600" spc="6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3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1600" spc="4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lang="es-ES" sz="16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600" spc="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5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</a:t>
            </a:r>
            <a:r>
              <a:rPr lang="es-ES" sz="1600" spc="5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1600" spc="-31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3"/>
          <p:cNvSpPr/>
          <p:nvPr/>
        </p:nvSpPr>
        <p:spPr>
          <a:xfrm>
            <a:off x="4677150" y="2557876"/>
            <a:ext cx="3145383" cy="345595"/>
          </a:xfrm>
          <a:custGeom>
            <a:avLst/>
            <a:gdLst/>
            <a:ahLst/>
            <a:cxnLst/>
            <a:rect l="l" t="t" r="r" b="b"/>
            <a:pathLst>
              <a:path w="2964815" h="325755">
                <a:moveTo>
                  <a:pt x="2801778" y="0"/>
                </a:moveTo>
                <a:lnTo>
                  <a:pt x="0" y="0"/>
                </a:lnTo>
                <a:lnTo>
                  <a:pt x="0" y="325691"/>
                </a:lnTo>
                <a:lnTo>
                  <a:pt x="2801778" y="325691"/>
                </a:lnTo>
                <a:lnTo>
                  <a:pt x="2844942" y="319848"/>
                </a:lnTo>
                <a:lnTo>
                  <a:pt x="2883808" y="303376"/>
                </a:lnTo>
                <a:lnTo>
                  <a:pt x="2916791" y="277856"/>
                </a:lnTo>
                <a:lnTo>
                  <a:pt x="2942311" y="244873"/>
                </a:lnTo>
                <a:lnTo>
                  <a:pt x="2958783" y="206008"/>
                </a:lnTo>
                <a:lnTo>
                  <a:pt x="2964625" y="162845"/>
                </a:lnTo>
                <a:lnTo>
                  <a:pt x="2958783" y="119683"/>
                </a:lnTo>
                <a:lnTo>
                  <a:pt x="2942311" y="80818"/>
                </a:lnTo>
                <a:lnTo>
                  <a:pt x="2916791" y="47834"/>
                </a:lnTo>
                <a:lnTo>
                  <a:pt x="2883808" y="22315"/>
                </a:lnTo>
                <a:lnTo>
                  <a:pt x="2844942" y="5842"/>
                </a:lnTo>
                <a:lnTo>
                  <a:pt x="2801778" y="0"/>
                </a:lnTo>
                <a:close/>
              </a:path>
            </a:pathLst>
          </a:custGeom>
          <a:solidFill>
            <a:srgbClr val="EC8423"/>
          </a:solidFill>
        </p:spPr>
        <p:txBody>
          <a:bodyPr wrap="square" lIns="0" tIns="0" rIns="0" bIns="0" rtlCol="0"/>
          <a:lstStyle/>
          <a:p>
            <a:pPr marL="134734"/>
            <a:r>
              <a:rPr lang="en-US" sz="2000" b="1" spc="-74" dirty="0">
                <a:solidFill>
                  <a:srgbClr val="231F20"/>
                </a:solidFill>
                <a:latin typeface="Trebuchet MS"/>
                <a:cs typeface="Trebuchet MS"/>
              </a:rPr>
              <a:t>ESTRATEGIAS:</a:t>
            </a:r>
            <a:endParaRPr lang="en-US"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06972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707962" y="2615613"/>
            <a:ext cx="3234308" cy="353679"/>
            <a:chOff x="4054832" y="2656073"/>
            <a:chExt cx="3234308" cy="353679"/>
          </a:xfrm>
        </p:grpSpPr>
        <p:grpSp>
          <p:nvGrpSpPr>
            <p:cNvPr id="2" name="object 2"/>
            <p:cNvGrpSpPr/>
            <p:nvPr/>
          </p:nvGrpSpPr>
          <p:grpSpPr>
            <a:xfrm>
              <a:off x="4054832" y="2656073"/>
              <a:ext cx="3234308" cy="353679"/>
              <a:chOff x="431860" y="2503594"/>
              <a:chExt cx="3048635" cy="333375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435460" y="2507194"/>
                <a:ext cx="3041015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3041015" h="325755">
                    <a:moveTo>
                      <a:pt x="2877980" y="0"/>
                    </a:moveTo>
                    <a:lnTo>
                      <a:pt x="0" y="0"/>
                    </a:lnTo>
                    <a:lnTo>
                      <a:pt x="0" y="325691"/>
                    </a:lnTo>
                    <a:lnTo>
                      <a:pt x="2877980" y="325691"/>
                    </a:lnTo>
                    <a:lnTo>
                      <a:pt x="2921142" y="319848"/>
                    </a:lnTo>
                    <a:lnTo>
                      <a:pt x="2960007" y="303376"/>
                    </a:lnTo>
                    <a:lnTo>
                      <a:pt x="2992990" y="277856"/>
                    </a:lnTo>
                    <a:lnTo>
                      <a:pt x="3018510" y="244873"/>
                    </a:lnTo>
                    <a:lnTo>
                      <a:pt x="3034983" y="206008"/>
                    </a:lnTo>
                    <a:lnTo>
                      <a:pt x="3040825" y="162845"/>
                    </a:lnTo>
                    <a:lnTo>
                      <a:pt x="3034983" y="119683"/>
                    </a:lnTo>
                    <a:lnTo>
                      <a:pt x="3018510" y="80818"/>
                    </a:lnTo>
                    <a:lnTo>
                      <a:pt x="2992990" y="47834"/>
                    </a:lnTo>
                    <a:lnTo>
                      <a:pt x="2960007" y="22315"/>
                    </a:lnTo>
                    <a:lnTo>
                      <a:pt x="2921142" y="5842"/>
                    </a:lnTo>
                    <a:lnTo>
                      <a:pt x="2877980" y="0"/>
                    </a:lnTo>
                    <a:close/>
                  </a:path>
                </a:pathLst>
              </a:custGeom>
              <a:solidFill>
                <a:srgbClr val="EC8423"/>
              </a:solidFill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435460" y="2507194"/>
                <a:ext cx="3041015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3041015" h="325755">
                    <a:moveTo>
                      <a:pt x="0" y="0"/>
                    </a:moveTo>
                    <a:lnTo>
                      <a:pt x="2877980" y="0"/>
                    </a:lnTo>
                    <a:lnTo>
                      <a:pt x="2921142" y="5842"/>
                    </a:lnTo>
                    <a:lnTo>
                      <a:pt x="2960007" y="22315"/>
                    </a:lnTo>
                    <a:lnTo>
                      <a:pt x="2992990" y="47834"/>
                    </a:lnTo>
                    <a:lnTo>
                      <a:pt x="3018510" y="80818"/>
                    </a:lnTo>
                    <a:lnTo>
                      <a:pt x="3034983" y="119683"/>
                    </a:lnTo>
                    <a:lnTo>
                      <a:pt x="3040825" y="162845"/>
                    </a:lnTo>
                    <a:lnTo>
                      <a:pt x="3034983" y="206008"/>
                    </a:lnTo>
                    <a:lnTo>
                      <a:pt x="3018510" y="244873"/>
                    </a:lnTo>
                    <a:lnTo>
                      <a:pt x="2992990" y="277856"/>
                    </a:lnTo>
                    <a:lnTo>
                      <a:pt x="2960007" y="303376"/>
                    </a:lnTo>
                    <a:lnTo>
                      <a:pt x="2921142" y="319848"/>
                    </a:lnTo>
                    <a:lnTo>
                      <a:pt x="2877980" y="325691"/>
                    </a:lnTo>
                    <a:lnTo>
                      <a:pt x="0" y="325691"/>
                    </a:lnTo>
                    <a:lnTo>
                      <a:pt x="0" y="0"/>
                    </a:lnTo>
                    <a:close/>
                  </a:path>
                </a:pathLst>
              </a:custGeom>
              <a:ln w="7199">
                <a:solidFill>
                  <a:srgbClr val="EC8423"/>
                </a:solidFill>
              </a:ln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</p:grpSp>
        <p:sp>
          <p:nvSpPr>
            <p:cNvPr id="5" name="object 5"/>
            <p:cNvSpPr txBox="1"/>
            <p:nvPr/>
          </p:nvSpPr>
          <p:spPr>
            <a:xfrm>
              <a:off x="4160453" y="2697114"/>
              <a:ext cx="2029106" cy="242129"/>
            </a:xfrm>
            <a:prstGeom prst="rect">
              <a:avLst/>
            </a:prstGeom>
          </p:spPr>
          <p:txBody>
            <a:bodyPr vert="horz" wrap="square" lIns="0" tIns="13473" rIns="0" bIns="0" rtlCol="0">
              <a:spAutoFit/>
            </a:bodyPr>
            <a:lstStyle/>
            <a:p>
              <a:pPr marL="13473">
                <a:spcBef>
                  <a:spcPts val="106"/>
                </a:spcBef>
              </a:pPr>
              <a:r>
                <a:rPr sz="1485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OBJETIVO</a:t>
              </a:r>
              <a:r>
                <a:rPr sz="1485" b="1" spc="-154" dirty="0">
                  <a:solidFill>
                    <a:srgbClr val="231F20"/>
                  </a:solidFill>
                  <a:latin typeface="Trebuchet MS"/>
                  <a:cs typeface="Trebuchet MS"/>
                </a:rPr>
                <a:t> </a:t>
              </a:r>
              <a:r>
                <a:rPr sz="1485" b="1" spc="-90" dirty="0">
                  <a:solidFill>
                    <a:srgbClr val="231F20"/>
                  </a:solidFill>
                  <a:latin typeface="Trebuchet MS"/>
                  <a:cs typeface="Trebuchet MS"/>
                </a:rPr>
                <a:t>CORPOR</a:t>
              </a:r>
              <a:r>
                <a:rPr sz="1485" b="1" spc="-186" dirty="0">
                  <a:solidFill>
                    <a:srgbClr val="231F20"/>
                  </a:solidFill>
                  <a:latin typeface="Trebuchet MS"/>
                  <a:cs typeface="Trebuchet MS"/>
                </a:rPr>
                <a:t>A</a:t>
              </a:r>
              <a:r>
                <a:rPr sz="1485" b="1" spc="-117" dirty="0">
                  <a:solidFill>
                    <a:srgbClr val="231F20"/>
                  </a:solidFill>
                  <a:latin typeface="Trebuchet MS"/>
                  <a:cs typeface="Trebuchet MS"/>
                </a:rPr>
                <a:t>TIVO:</a:t>
              </a:r>
              <a:endParaRPr sz="1485" dirty="0">
                <a:latin typeface="Trebuchet MS"/>
                <a:cs typeface="Trebuchet MS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988658" y="2965027"/>
            <a:ext cx="4984142" cy="2408554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wrap="square" lIns="0" tIns="25600" rIns="0" bIns="0" rtlCol="0">
            <a:spAutoFit/>
          </a:bodyPr>
          <a:lstStyle/>
          <a:p>
            <a:pPr marL="172460" marR="35031" indent="-88925">
              <a:buChar char="•"/>
              <a:tabLst>
                <a:tab pos="189975" algn="l"/>
              </a:tabLst>
            </a:pPr>
            <a:r>
              <a:rPr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estratégico del presupuesto, de los planes, programas y  proyectos de la Caja de Compensación Familiar de Nariño</a:t>
            </a:r>
          </a:p>
          <a:p>
            <a:pPr marL="172460" marR="35031" indent="-88925">
              <a:buChar char="•"/>
              <a:tabLst>
                <a:tab pos="183239" algn="l"/>
              </a:tabLst>
            </a:pPr>
            <a:r>
              <a:rPr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Integrar los sistemas de información, con el propósito de obtener  datos ejecutivos, oportunos y razonables</a:t>
            </a:r>
          </a:p>
          <a:p>
            <a:pPr marL="172460" marR="35705" indent="-88925">
              <a:spcBef>
                <a:spcPts val="5"/>
              </a:spcBef>
              <a:buClr>
                <a:srgbClr val="231F20"/>
              </a:buClr>
              <a:buFont typeface="Arial MT"/>
              <a:buChar char="•"/>
              <a:tabLst>
                <a:tab pos="205470" algn="l"/>
              </a:tabLst>
            </a:pPr>
            <a:r>
              <a:rPr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Establecimiento y cumplimiento de campañas enfocadas a la  protección del medio ambiente.</a:t>
            </a:r>
          </a:p>
          <a:p>
            <a:pPr marL="149555" indent="-66693">
              <a:buChar char="•"/>
              <a:tabLst>
                <a:tab pos="150229" algn="l"/>
              </a:tabLst>
            </a:pPr>
            <a:r>
              <a:rPr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alianzas medioambientales</a:t>
            </a:r>
          </a:p>
          <a:p>
            <a:pPr marL="172460" marR="35705" indent="-88925">
              <a:spcBef>
                <a:spcPts val="64"/>
              </a:spcBef>
              <a:buClr>
                <a:srgbClr val="231F20"/>
              </a:buClr>
              <a:buFont typeface="Arial MT"/>
              <a:buChar char="•"/>
              <a:tabLst>
                <a:tab pos="204796" algn="l"/>
              </a:tabLst>
            </a:pPr>
            <a:r>
              <a:rPr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Ampliar el alcance de la certiﬁcación del Sistema de Gestión  Ambiental y de Calidad a otros subprocesos de la corporación.</a:t>
            </a: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5496" y="522514"/>
            <a:ext cx="4818090" cy="177800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3595495" y="6723817"/>
            <a:ext cx="4977776" cy="32336"/>
          </a:xfrm>
          <a:custGeom>
            <a:avLst/>
            <a:gdLst/>
            <a:ahLst/>
            <a:cxnLst/>
            <a:rect l="l" t="t" r="r" b="b"/>
            <a:pathLst>
              <a:path w="4692015" h="30479">
                <a:moveTo>
                  <a:pt x="4691386" y="0"/>
                </a:moveTo>
                <a:lnTo>
                  <a:pt x="0" y="0"/>
                </a:lnTo>
                <a:lnTo>
                  <a:pt x="0" y="30477"/>
                </a:lnTo>
                <a:lnTo>
                  <a:pt x="4691386" y="30477"/>
                </a:lnTo>
                <a:lnTo>
                  <a:pt x="4691386" y="0"/>
                </a:lnTo>
                <a:close/>
              </a:path>
            </a:pathLst>
          </a:custGeom>
          <a:solidFill>
            <a:srgbClr val="EDD416"/>
          </a:solidFill>
        </p:spPr>
        <p:txBody>
          <a:bodyPr wrap="square" lIns="0" tIns="0" rIns="0" bIns="0" rtlCol="0"/>
          <a:lstStyle/>
          <a:p>
            <a:endParaRPr sz="1910"/>
          </a:p>
        </p:txBody>
      </p:sp>
      <p:sp>
        <p:nvSpPr>
          <p:cNvPr id="17" name="CuadroTexto 16"/>
          <p:cNvSpPr txBox="1"/>
          <p:nvPr/>
        </p:nvSpPr>
        <p:spPr>
          <a:xfrm>
            <a:off x="702555" y="3049014"/>
            <a:ext cx="4910309" cy="95410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13473" marR="5389" algn="just">
              <a:spcBef>
                <a:spcPts val="202"/>
              </a:spcBef>
            </a:pP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Instaurar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cultura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seguimiento,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medición,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gestión </a:t>
            </a:r>
            <a:r>
              <a:rPr lang="es-ES" sz="1400" spc="1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ﬁnanciera,</a:t>
            </a:r>
            <a:r>
              <a:rPr lang="es-ES" sz="1400" spc="-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r>
              <a:rPr lang="es-ES" sz="1400" spc="-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operativa,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1400" spc="-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ﬁn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400" spc="-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cumplimiento</a:t>
            </a:r>
            <a:r>
              <a:rPr lang="es-ES" sz="1400" spc="-3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400" spc="-2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400" spc="-2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planes,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1400" spc="-106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Corporación.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02554" y="4087108"/>
            <a:ext cx="4910309" cy="116955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13473" marR="5389" algn="just">
              <a:spcBef>
                <a:spcPts val="202"/>
              </a:spcBef>
            </a:pPr>
            <a:r>
              <a:rPr lang="es-ES" sz="1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la toma de conciencia en cuanto al Sistema Integrado de Gestión  que favorezca la mejora continua, la satisfacción de las partes interesadas, la  seguridad y salud de los trabajadores y el cuidado del planeta y la protección  del medio ambiente.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5984839" y="2545104"/>
            <a:ext cx="3234308" cy="353679"/>
            <a:chOff x="4054832" y="2656073"/>
            <a:chExt cx="3234308" cy="353679"/>
          </a:xfrm>
        </p:grpSpPr>
        <p:grpSp>
          <p:nvGrpSpPr>
            <p:cNvPr id="20" name="object 2"/>
            <p:cNvGrpSpPr/>
            <p:nvPr/>
          </p:nvGrpSpPr>
          <p:grpSpPr>
            <a:xfrm>
              <a:off x="4054832" y="2656073"/>
              <a:ext cx="3234308" cy="353679"/>
              <a:chOff x="431860" y="2503594"/>
              <a:chExt cx="3048635" cy="333375"/>
            </a:xfrm>
          </p:grpSpPr>
          <p:sp>
            <p:nvSpPr>
              <p:cNvPr id="22" name="object 3"/>
              <p:cNvSpPr/>
              <p:nvPr/>
            </p:nvSpPr>
            <p:spPr>
              <a:xfrm>
                <a:off x="435460" y="2507194"/>
                <a:ext cx="3041015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3041015" h="325755">
                    <a:moveTo>
                      <a:pt x="2877980" y="0"/>
                    </a:moveTo>
                    <a:lnTo>
                      <a:pt x="0" y="0"/>
                    </a:lnTo>
                    <a:lnTo>
                      <a:pt x="0" y="325691"/>
                    </a:lnTo>
                    <a:lnTo>
                      <a:pt x="2877980" y="325691"/>
                    </a:lnTo>
                    <a:lnTo>
                      <a:pt x="2921142" y="319848"/>
                    </a:lnTo>
                    <a:lnTo>
                      <a:pt x="2960007" y="303376"/>
                    </a:lnTo>
                    <a:lnTo>
                      <a:pt x="2992990" y="277856"/>
                    </a:lnTo>
                    <a:lnTo>
                      <a:pt x="3018510" y="244873"/>
                    </a:lnTo>
                    <a:lnTo>
                      <a:pt x="3034983" y="206008"/>
                    </a:lnTo>
                    <a:lnTo>
                      <a:pt x="3040825" y="162845"/>
                    </a:lnTo>
                    <a:lnTo>
                      <a:pt x="3034983" y="119683"/>
                    </a:lnTo>
                    <a:lnTo>
                      <a:pt x="3018510" y="80818"/>
                    </a:lnTo>
                    <a:lnTo>
                      <a:pt x="2992990" y="47834"/>
                    </a:lnTo>
                    <a:lnTo>
                      <a:pt x="2960007" y="22315"/>
                    </a:lnTo>
                    <a:lnTo>
                      <a:pt x="2921142" y="5842"/>
                    </a:lnTo>
                    <a:lnTo>
                      <a:pt x="2877980" y="0"/>
                    </a:lnTo>
                    <a:close/>
                  </a:path>
                </a:pathLst>
              </a:custGeom>
              <a:solidFill>
                <a:srgbClr val="EC8423"/>
              </a:solidFill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  <p:sp>
            <p:nvSpPr>
              <p:cNvPr id="23" name="object 4"/>
              <p:cNvSpPr/>
              <p:nvPr/>
            </p:nvSpPr>
            <p:spPr>
              <a:xfrm>
                <a:off x="435460" y="2507194"/>
                <a:ext cx="3041015" cy="325755"/>
              </a:xfrm>
              <a:custGeom>
                <a:avLst/>
                <a:gdLst/>
                <a:ahLst/>
                <a:cxnLst/>
                <a:rect l="l" t="t" r="r" b="b"/>
                <a:pathLst>
                  <a:path w="3041015" h="325755">
                    <a:moveTo>
                      <a:pt x="0" y="0"/>
                    </a:moveTo>
                    <a:lnTo>
                      <a:pt x="2877980" y="0"/>
                    </a:lnTo>
                    <a:lnTo>
                      <a:pt x="2921142" y="5842"/>
                    </a:lnTo>
                    <a:lnTo>
                      <a:pt x="2960007" y="22315"/>
                    </a:lnTo>
                    <a:lnTo>
                      <a:pt x="2992990" y="47834"/>
                    </a:lnTo>
                    <a:lnTo>
                      <a:pt x="3018510" y="80818"/>
                    </a:lnTo>
                    <a:lnTo>
                      <a:pt x="3034983" y="119683"/>
                    </a:lnTo>
                    <a:lnTo>
                      <a:pt x="3040825" y="162845"/>
                    </a:lnTo>
                    <a:lnTo>
                      <a:pt x="3034983" y="206008"/>
                    </a:lnTo>
                    <a:lnTo>
                      <a:pt x="3018510" y="244873"/>
                    </a:lnTo>
                    <a:lnTo>
                      <a:pt x="2992990" y="277856"/>
                    </a:lnTo>
                    <a:lnTo>
                      <a:pt x="2960007" y="303376"/>
                    </a:lnTo>
                    <a:lnTo>
                      <a:pt x="2921142" y="319848"/>
                    </a:lnTo>
                    <a:lnTo>
                      <a:pt x="2877980" y="325691"/>
                    </a:lnTo>
                    <a:lnTo>
                      <a:pt x="0" y="325691"/>
                    </a:lnTo>
                    <a:lnTo>
                      <a:pt x="0" y="0"/>
                    </a:lnTo>
                    <a:close/>
                  </a:path>
                </a:pathLst>
              </a:custGeom>
              <a:ln w="7199">
                <a:solidFill>
                  <a:srgbClr val="EC8423"/>
                </a:solidFill>
              </a:ln>
            </p:spPr>
            <p:txBody>
              <a:bodyPr wrap="square" lIns="0" tIns="0" rIns="0" bIns="0" rtlCol="0"/>
              <a:lstStyle/>
              <a:p>
                <a:endParaRPr sz="1910"/>
              </a:p>
            </p:txBody>
          </p:sp>
        </p:grpSp>
        <p:sp>
          <p:nvSpPr>
            <p:cNvPr id="21" name="object 5"/>
            <p:cNvSpPr txBox="1"/>
            <p:nvPr/>
          </p:nvSpPr>
          <p:spPr>
            <a:xfrm>
              <a:off x="4160453" y="2697114"/>
              <a:ext cx="2029106" cy="242129"/>
            </a:xfrm>
            <a:prstGeom prst="rect">
              <a:avLst/>
            </a:prstGeom>
          </p:spPr>
          <p:txBody>
            <a:bodyPr vert="horz" wrap="square" lIns="0" tIns="13473" rIns="0" bIns="0" rtlCol="0">
              <a:spAutoFit/>
            </a:bodyPr>
            <a:lstStyle/>
            <a:p>
              <a:pPr marL="13473">
                <a:spcBef>
                  <a:spcPts val="106"/>
                </a:spcBef>
              </a:pPr>
              <a:r>
                <a:rPr lang="en-US" sz="1485" b="1" spc="-74" dirty="0">
                  <a:solidFill>
                    <a:srgbClr val="231F20"/>
                  </a:solidFill>
                  <a:latin typeface="Trebuchet MS"/>
                  <a:cs typeface="Trebuchet MS"/>
                </a:rPr>
                <a:t>ESTRATEGIAS:</a:t>
              </a:r>
              <a:r>
                <a:rPr sz="1485" b="1" spc="-117" dirty="0">
                  <a:solidFill>
                    <a:srgbClr val="231F20"/>
                  </a:solidFill>
                  <a:latin typeface="Trebuchet MS"/>
                  <a:cs typeface="Trebuchet MS"/>
                </a:rPr>
                <a:t>:</a:t>
              </a:r>
              <a:endParaRPr sz="1485" dirty="0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5199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5626</TotalTime>
  <Words>1152</Words>
  <Application>Microsoft Office PowerPoint</Application>
  <PresentationFormat>Widescreen</PresentationFormat>
  <Paragraphs>120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Gungsuh</vt:lpstr>
      <vt:lpstr>Arial</vt:lpstr>
      <vt:lpstr>Arial MT</vt:lpstr>
      <vt:lpstr>Calibri</vt:lpstr>
      <vt:lpstr>Calibri Light</vt:lpstr>
      <vt:lpstr>Trebuchet MS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BALANCE SCORE CARD PROCESO DE PLANEACIÓN DEL DIRECCIONAMIENTO ESTRATÉGICO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</dc:creator>
  <cp:lastModifiedBy>CICON .</cp:lastModifiedBy>
  <cp:revision>626</cp:revision>
  <cp:lastPrinted>2018-11-23T16:58:48Z</cp:lastPrinted>
  <dcterms:created xsi:type="dcterms:W3CDTF">2016-01-26T16:32:10Z</dcterms:created>
  <dcterms:modified xsi:type="dcterms:W3CDTF">2023-02-15T17:15:10Z</dcterms:modified>
</cp:coreProperties>
</file>